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7"/>
  </p:notesMasterIdLst>
  <p:sldIdLst>
    <p:sldId id="256" r:id="rId4"/>
    <p:sldId id="273" r:id="rId5"/>
    <p:sldId id="275" r:id="rId6"/>
    <p:sldId id="276" r:id="rId7"/>
    <p:sldId id="306" r:id="rId8"/>
    <p:sldId id="288" r:id="rId9"/>
    <p:sldId id="304" r:id="rId10"/>
    <p:sldId id="267" r:id="rId11"/>
    <p:sldId id="278" r:id="rId12"/>
    <p:sldId id="296" r:id="rId13"/>
    <p:sldId id="291" r:id="rId14"/>
    <p:sldId id="292" r:id="rId15"/>
    <p:sldId id="289" r:id="rId16"/>
    <p:sldId id="280" r:id="rId17"/>
    <p:sldId id="298" r:id="rId18"/>
    <p:sldId id="277" r:id="rId19"/>
    <p:sldId id="268" r:id="rId20"/>
    <p:sldId id="269" r:id="rId21"/>
    <p:sldId id="270" r:id="rId22"/>
    <p:sldId id="299" r:id="rId23"/>
    <p:sldId id="300" r:id="rId24"/>
    <p:sldId id="301" r:id="rId25"/>
    <p:sldId id="271" r:id="rId26"/>
    <p:sldId id="281" r:id="rId27"/>
    <p:sldId id="282" r:id="rId28"/>
    <p:sldId id="302" r:id="rId29"/>
    <p:sldId id="257" r:id="rId30"/>
    <p:sldId id="310" r:id="rId31"/>
    <p:sldId id="272" r:id="rId32"/>
    <p:sldId id="309" r:id="rId33"/>
    <p:sldId id="283" r:id="rId34"/>
    <p:sldId id="286" r:id="rId35"/>
    <p:sldId id="307" r:id="rId36"/>
    <p:sldId id="311" r:id="rId37"/>
    <p:sldId id="312" r:id="rId38"/>
    <p:sldId id="315" r:id="rId39"/>
    <p:sldId id="284" r:id="rId40"/>
    <p:sldId id="285" r:id="rId41"/>
    <p:sldId id="316" r:id="rId42"/>
    <p:sldId id="287" r:id="rId43"/>
    <p:sldId id="308" r:id="rId44"/>
    <p:sldId id="313" r:id="rId45"/>
    <p:sldId id="314" r:id="rId4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206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E0DD23-FD4A-F215-F15F-968E69C0F8FD}" v="1068" dt="2025-01-03T17:17:13.7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17" autoAdjust="0"/>
  </p:normalViewPr>
  <p:slideViewPr>
    <p:cSldViewPr snapToGrid="0">
      <p:cViewPr varScale="1">
        <p:scale>
          <a:sx n="77" d="100"/>
          <a:sy n="77" d="100"/>
        </p:scale>
        <p:origin x="3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0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1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2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BA5EE21E-F17C-45F1-88D9-3DE33FA3C5E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E048-E70F-AFE1-035C-5D34951AC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37E6B08E-C811-2190-D2C3-042A2FDFD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B144E56B-2BC8-5C8A-6B56-7F1685FB307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46C8ACB9-DE89-6961-90E8-9451F0744303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767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5FA7D-93A2-8BDE-1AAE-FA5C32BA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B9E4A4EF-9F04-5ACC-E0D0-F56EBA368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D99BF50B-6082-145E-CFB0-F23AC125EEE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A3EE1442-0711-5A82-B023-BB8CD9016075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833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F9D4-4250-4C2C-E28B-E608FFB84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02E43C80-3A26-204B-843A-75A9A38BF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1E74DB27-85F9-AD3F-034B-606BEC5B1DF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0E781B24-A921-6F28-FF21-BEF6699E638E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902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5D28A-5391-0994-E763-7CE79B43F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AC8AF6CD-6A4E-54CB-FA3D-A0557B4FB1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FCD4FB44-AAC8-20F8-77BD-B2D97BF9D51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572CADC7-EECF-6D08-8905-2AF535EE5B93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477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1C987-D945-768A-091E-006F97F86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36EE0A23-DEE5-00AA-0566-D22789696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3FC56CC7-F637-72E3-7C23-0437F488D21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2D70DD75-D4B0-7CC2-020C-C180F9262422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24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0266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8893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B9EA-8D58-F2CB-2F3B-D4C36B5B2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C9A835D8-0906-77A5-6671-880707445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7BEB34D8-07E0-5112-C8F5-321C38B228F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0FBF39BB-498A-B4FB-9C77-3712B5400A05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6577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BCF28-F638-5542-E370-F322603B7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0A806744-1A6C-9FD5-5EBC-FEC218809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508D658A-13B3-76A9-80F7-140E090EE00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8A15A242-82F6-B9BB-6BBE-3B97ABD184F5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1956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FF88D-9E04-483E-829F-B12193A63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448B9917-0075-9A2B-7B51-0CE44AAAA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433EFFBB-0320-203E-DE2F-1C9CCCEFA2B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A25E04F8-FDFE-067B-B1A0-A8AD9B556474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6218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EA6D4-EEAB-0237-B93F-72A8CF178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BA887DDB-3F3D-E233-902A-17FD098E0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77F08319-47D3-FB19-1365-1B90E29F3C8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0FF5C79E-FD69-F66E-738C-D695137BDC26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645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2BC87-72EC-2D63-E561-6CFF89C52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52C9742F-6630-977A-3678-5018C7FD6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AF4A5CE8-A295-08D6-69B7-32EF6DD6DAE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1B0E0C2F-6E9E-5932-EAA5-F8765BA5A2AE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4244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C30AD-0325-02BD-B349-CDE141C3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CA6142C4-3EA5-070C-F492-CCB370661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3BDCAD47-1466-BD5B-664F-D2DCB453138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AE550CA2-FA49-E668-3ED2-4C3470BB1B99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9329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8AE1B-6360-B102-7C1F-D496BEAC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A3A8CDF6-077E-8940-BF54-89178C392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3F0078D2-425A-7B51-5543-FF4763F06A9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D14FAA75-F71B-FB21-10D1-ED71A8A49BC4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9394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5DFDF-5DBF-7315-94A4-9AFF72E1E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86956038-8AB0-6102-A723-61A025CE4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7773C781-476B-E1C2-499A-EE13A321470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BA76E820-335D-D315-6EB8-CE8E9117B01F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1134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189D9-56CA-FA8D-2EE6-750340701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02F541A1-4C6A-2693-7093-E0689F221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C3A52C1D-CC39-4969-D687-3A11D1ED032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0886208D-4666-A73A-FAFD-5C2C7B0796BD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134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DC71E-B2D5-12A8-EC16-6CB2D7DA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220B97BD-8C59-CC50-9901-C6E63AD6E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1061D2EF-8876-C3B1-6E8D-C98E753C15A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906C1F58-FD89-CA94-79E9-AB99DBD0A950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7067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386DC-498C-2C51-7E1B-C7F4619B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4203CBCC-7513-9635-7A9C-93B20E150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B12F851A-2AA3-AB2E-F86E-1F2C2C0E674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C949647D-9721-D0F0-4452-96F77A15D319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6940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64A4B-98C5-28CE-5C58-EB3403550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7BE8AA54-534A-9004-CDC8-2642F2525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9E173BFE-82D2-A922-3D6D-BFE96C7A269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D52A3E31-E31E-6F96-3E4C-DBCB777E312B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244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08936-A784-46E4-55C7-81BDE4864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308BE58B-B83B-4415-5AC4-E92FE337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F1B37477-2BF4-1A42-7648-E044F37D37C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9E8A190A-24F5-77D9-E292-481C529F058A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535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998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F672B-9E48-0948-238A-CFDB12BF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358A6786-0D0E-F442-560B-05351BE6A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F372BC44-B185-254D-89EA-6D3CB4D0482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2A5F7A21-DEBA-506B-8B4E-7B0C774DB426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6155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19DB-F929-1536-F749-D8137FE10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D85DE4A3-53B8-00DA-CC69-D7503AAFB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7AB7D82F-FED5-C79D-E4F0-1CF8A3641E5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0D45BD81-A8E9-D7FE-73F4-15B3BE536D74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736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51340AA-E087-4C85-9E7B-1FDC9AEE141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064973-74FF-4038-8935-62F623D5282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294CD37-25A5-401F-8659-8C7D409B9CB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BAC17B-EBAF-47DF-9999-93A4CAF4D8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AC2D221-FBDF-4360-9218-B61BF7D4EBE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2E44634-D5B2-40C6-BC84-1A166924504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E241FDA-D467-4AC7-BD5B-0C3BAB8F5F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33CB1E0-84BB-4C3D-907F-32169D55C09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6A1634B-7E6B-4344-9380-B51EAAD2469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A6E7C6-A868-4B42-A120-4108AD07910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97D95BA-9C89-4057-8A4F-F07208FD7EE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F3BD95-5863-443C-8367-75ADD5340C4B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BD29AF5-73FA-4DA6-969B-1F1D2057292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D0641C4-31E7-4146-8152-A3333F8FBE1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A0FC95-DA5D-4B40-A5CA-2277BE7AD7F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ED6FEF-76FC-4185-A46E-4B642E28858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019637D-6D02-4817-8114-976A44D81DB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674470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B79BB14-EB70-4054-AA83-81C87B85E90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4B0E907-53DE-4AB9-AA13-E8ADCC5E790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9943AC8-34D2-4EF5-9DE5-DCC27AF5914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5430952-2986-4B1A-98AF-E859ED688F0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555520F-EB98-4459-A2DA-AAA36B39441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68FB533-DC45-43CD-8F4D-AFA0CE504D0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65D4F53-74E6-42FB-8E4A-C3A13E54867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F6B8AE2-5D28-41FD-AF9C-733A7C493F2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39DF295-E5E6-43BE-A8DD-D086F92FFDD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5D07134-4D50-4579-BE8A-70093210FDC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D4F1139-06E2-4884-AA0A-4A91E8C0B75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C29502D-FE87-460C-BBCC-764AB6ABA70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E1DC5AF-490C-4992-BA67-1CEEBD2856C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B00FAE-EAE3-4647-86AC-5FE9DC342C4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F42B142-081B-48D7-B246-2403DDD313C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0A99BD-49E6-4E7F-8A77-15BCE9680CB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1E82DCA-F429-4426-BF1D-0199CE30B2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833E472-2213-47EA-A2E6-28AFCD8EE90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2E76DFF-DC0D-404B-A6C0-EEF69BD625B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r>
              <a:rPr lang="en-US" sz="6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3AB1702-178D-49D6-80AA-7BFD884CAC9E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7" name="PlaceHolder 7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8" name="PlaceHolder 8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60E35360-FCD4-4BFF-ABD9-AA093E32E06C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8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9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0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DF86322-8DB0-4848-92BC-BE70C7819DCA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png"/><Relationship Id="rId5" Type="http://schemas.openxmlformats.org/officeDocument/2006/relationships/image" Target="../media/image23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png"/><Relationship Id="rId5" Type="http://schemas.openxmlformats.org/officeDocument/2006/relationships/image" Target="../media/image23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media.licdn.com/dms/image/D5612AQHKV2LsOm6uMA/article-cover_image-shrink_720_1280/0/1706850178148?e=2147483647&amp;v=beta&amp;t=Yuw58BxZzMegTJdEPIffY_V90c4B_RgreOO0GSIEJ-o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hyperlink" Target="https://media.licdn.com/dms/image/D5612AQHKV2LsOm6uMA/article-cover_image-shrink_720_1280/0/1706850178148?e=2147483647&amp;v=beta&amp;t=Yuw58BxZzMegTJdEPIffY_V90c4B_RgreOO0GSIEJ-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12654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30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tr.ee/dortiz5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12" Type="http://schemas.openxmlformats.org/officeDocument/2006/relationships/hyperlink" Target="https://github.com/tbanduc" TargetMode="Externa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0.png"/><Relationship Id="rId5" Type="http://schemas.openxmlformats.org/officeDocument/2006/relationships/image" Target="../media/image6.jpg"/><Relationship Id="rId15" Type="http://schemas.openxmlformats.org/officeDocument/2006/relationships/image" Target="../media/image12.png"/><Relationship Id="rId10" Type="http://schemas.openxmlformats.org/officeDocument/2006/relationships/hyperlink" Target="https://github.com/tabitaCatalan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9.png"/><Relationship Id="rId14" Type="http://schemas.openxmlformats.org/officeDocument/2006/relationships/hyperlink" Target="https://fsahli.github.i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visualpde.com/nonlinear-physics/gray-scot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TKlfBnv-2Gs?feature=oembed" TargetMode="External"/><Relationship Id="rId6" Type="http://schemas.openxmlformats.org/officeDocument/2006/relationships/image" Target="../media/image47.jpeg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12" Type="http://schemas.openxmlformats.org/officeDocument/2006/relationships/hyperlink" Target="https://arxiv.org/abs/2308.0846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5" Type="http://schemas.openxmlformats.org/officeDocument/2006/relationships/image" Target="../media/image52.png"/><Relationship Id="rId10" Type="http://schemas.openxmlformats.org/officeDocument/2006/relationships/hyperlink" Target="https://www.nature.com/articles/s42254-021-00314-5" TargetMode="External"/><Relationship Id="rId4" Type="http://schemas.openxmlformats.org/officeDocument/2006/relationships/hyperlink" Target="https://www.sciencedirect.com/science/article/abs/pii/S0021999118307125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s://benmoseley.blog/teachin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hub.com/dortiz5/ihealth-pinns-summer-school" TargetMode="Externa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meter.com/app/presentation/ald5w5qu19m5af74xz4au7omz1dugy6g/edit?question=qe6z93fxo77b&amp;seriesId=ald5w5qu19m5af74xz4au7omz1dugy6g" TargetMode="Externa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microsoft.com/office/2007/relationships/media" Target="../media/media3.mov"/><Relationship Id="rId1" Type="http://schemas.openxmlformats.org/officeDocument/2006/relationships/video" Target="NULL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mailto:david.ortiz.puerta@gmail.com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hyperlink" Target="https://linktr.ee/dortiz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12" Type="http://schemas.openxmlformats.org/officeDocument/2006/relationships/image" Target="../media/image23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11" Type="http://schemas.openxmlformats.org/officeDocument/2006/relationships/oleObject" Target="../embeddings/oleObject1.bin"/><Relationship Id="rId5" Type="http://schemas.openxmlformats.org/officeDocument/2006/relationships/image" Target="../media/image19.jpeg"/><Relationship Id="rId10" Type="http://schemas.openxmlformats.org/officeDocument/2006/relationships/image" Target="../media/image22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96;p2"/>
          <p:cNvPicPr/>
          <p:nvPr/>
        </p:nvPicPr>
        <p:blipFill>
          <a:blip r:embed="rId2"/>
          <a:stretch/>
        </p:blipFill>
        <p:spPr>
          <a:xfrm>
            <a:off x="4573042" y="5047754"/>
            <a:ext cx="3045915" cy="391424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97;p2"/>
          <p:cNvSpPr/>
          <p:nvPr/>
        </p:nvSpPr>
        <p:spPr>
          <a:xfrm>
            <a:off x="0" y="0"/>
            <a:ext cx="118080" cy="6857640"/>
          </a:xfrm>
          <a:prstGeom prst="rect">
            <a:avLst/>
          </a:prstGeom>
          <a:solidFill>
            <a:srgbClr val="2020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L"/>
          </a:p>
        </p:txBody>
      </p:sp>
      <p:sp>
        <p:nvSpPr>
          <p:cNvPr id="135" name="Google Shape;98;p2"/>
          <p:cNvSpPr/>
          <p:nvPr/>
        </p:nvSpPr>
        <p:spPr>
          <a:xfrm>
            <a:off x="1222139" y="792594"/>
            <a:ext cx="9747720" cy="7078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3600" b="1" i="1" strike="noStrike" spc="-1" dirty="0">
                <a:solidFill>
                  <a:srgbClr val="202055"/>
                </a:solidFill>
                <a:latin typeface="Calibri"/>
              </a:rPr>
              <a:t>Physics-Informed Neural </a:t>
            </a:r>
            <a:r>
              <a:rPr lang="en-US" sz="4000" b="1" i="1" strike="noStrike" spc="-1" dirty="0">
                <a:solidFill>
                  <a:srgbClr val="202055"/>
                </a:solidFill>
                <a:latin typeface="Calibri"/>
              </a:rPr>
              <a:t>Networks</a:t>
            </a:r>
            <a:endParaRPr lang="en-US" sz="3600" b="1" i="1" strike="noStrike" spc="-1" dirty="0">
              <a:solidFill>
                <a:srgbClr val="202055"/>
              </a:solidFill>
              <a:latin typeface="Calibri"/>
            </a:endParaRPr>
          </a:p>
        </p:txBody>
      </p:sp>
      <p:sp>
        <p:nvSpPr>
          <p:cNvPr id="136" name="TextBox 1"/>
          <p:cNvSpPr/>
          <p:nvPr/>
        </p:nvSpPr>
        <p:spPr>
          <a:xfrm>
            <a:off x="2299752" y="2294418"/>
            <a:ext cx="7397496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David Ortiz-Puerta, Tabita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Catalán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Tomás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Banduc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Francisco Sahli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3434040" y="2859912"/>
            <a:ext cx="5111280" cy="7372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n-US" sz="1400" spc="-1" dirty="0">
                <a:solidFill>
                  <a:srgbClr val="000000"/>
                </a:solidFill>
                <a:latin typeface="Calibri"/>
                <a:ea typeface="Calibri"/>
              </a:rPr>
              <a:t>Universidad de Valparaíso</a:t>
            </a:r>
          </a:p>
          <a:p>
            <a:pPr algn="ctr"/>
            <a:r>
              <a:rPr lang="en-US" sz="1400" spc="-1" dirty="0">
                <a:solidFill>
                  <a:srgbClr val="000000"/>
                </a:solidFill>
                <a:latin typeface="Calibri"/>
                <a:ea typeface="Calibri"/>
              </a:rPr>
              <a:t>Pontificia Universidad Católica de Chile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Millennium Institute for intelligent Healthcare Engineering,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ihealth</a:t>
            </a:r>
            <a:endParaRPr lang="en-US" sz="1400" b="0" strike="noStrike" dirty="0"/>
          </a:p>
        </p:txBody>
      </p:sp>
      <p:sp>
        <p:nvSpPr>
          <p:cNvPr id="138" name="TextBox 3"/>
          <p:cNvSpPr/>
          <p:nvPr/>
        </p:nvSpPr>
        <p:spPr>
          <a:xfrm>
            <a:off x="3443040" y="3547512"/>
            <a:ext cx="5111280" cy="3693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Calibri"/>
                <a:ea typeface="Calibri"/>
              </a:rPr>
              <a:t>10 de </a:t>
            </a:r>
            <a:r>
              <a:rPr lang="en-US" spc="-1" dirty="0" err="1">
                <a:solidFill>
                  <a:srgbClr val="000000"/>
                </a:solidFill>
                <a:latin typeface="Calibri"/>
                <a:ea typeface="Calibri"/>
              </a:rPr>
              <a:t>enero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Calibri"/>
              </a:rPr>
              <a:t>,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2025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7484A490-04A7-C0A2-8030-C68464B1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02" y="4768326"/>
            <a:ext cx="1898509" cy="884765"/>
          </a:xfrm>
          <a:prstGeom prst="rect">
            <a:avLst/>
          </a:prstGeom>
        </p:spPr>
      </p:pic>
      <p:pic>
        <p:nvPicPr>
          <p:cNvPr id="1026" name="Picture 2" descr="Pontificia Universidad Católica de Chile - Docomomo 2024">
            <a:extLst>
              <a:ext uri="{FF2B5EF4-FFF2-40B4-BE49-F238E27FC236}">
                <a16:creationId xmlns:a16="http://schemas.microsoft.com/office/drawing/2014/main" id="{13033B9C-F041-37D1-9D4B-B0AC6271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743" y="4592066"/>
            <a:ext cx="2147203" cy="123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040F713D-690F-9327-7526-E6D3ED1EA99D}"/>
              </a:ext>
            </a:extLst>
          </p:cNvPr>
          <p:cNvSpPr/>
          <p:nvPr/>
        </p:nvSpPr>
        <p:spPr>
          <a:xfrm>
            <a:off x="1115820" y="1498131"/>
            <a:ext cx="9747720" cy="4616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202055"/>
                </a:solidFill>
                <a:latin typeface="Calibri"/>
              </a:rPr>
              <a:t>Taller </a:t>
            </a:r>
            <a:r>
              <a:rPr lang="es-CL" sz="2400" b="1" strike="noStrike" spc="-1" dirty="0">
                <a:solidFill>
                  <a:srgbClr val="202055"/>
                </a:solidFill>
                <a:latin typeface="Calibri"/>
              </a:rPr>
              <a:t>teórico</a:t>
            </a:r>
            <a:r>
              <a:rPr lang="es-CL" sz="2400" b="1" spc="-1" dirty="0">
                <a:solidFill>
                  <a:srgbClr val="202055"/>
                </a:solidFill>
                <a:latin typeface="Calibri"/>
              </a:rPr>
              <a:t>-práctico</a:t>
            </a:r>
            <a:endParaRPr lang="es-CL" sz="2400" b="1" strike="noStrike" spc="-1" dirty="0">
              <a:solidFill>
                <a:srgbClr val="202055"/>
              </a:solidFill>
              <a:latin typeface="Calibri"/>
            </a:endParaRPr>
          </a:p>
        </p:txBody>
      </p:sp>
      <p:pic>
        <p:nvPicPr>
          <p:cNvPr id="4" name="Imagen 3" descr="Código QR&#10;&#10;Descripción generada automáticamente">
            <a:extLst>
              <a:ext uri="{FF2B5EF4-FFF2-40B4-BE49-F238E27FC236}">
                <a16:creationId xmlns:a16="http://schemas.microsoft.com/office/drawing/2014/main" id="{66B40976-CF32-F232-1406-A2066AD24F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990" y="524502"/>
            <a:ext cx="1525912" cy="1525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FD8EC-25FE-D1A6-F1FE-A7BD5C83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F4B3A6B1-87F6-1CAC-59BB-9A6CCF5D8C74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5ECCB2CD-6CE2-A3DE-C1F9-856184DF749F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Aprendizaje de máquinas</a:t>
            </a: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1DA8C09A-66E3-47AA-CC10-7CB915E66C1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1028" name="Picture 4" descr="Chihuahua Or Muffin? Comparing Computer Vision APIs - Metamaven">
            <a:extLst>
              <a:ext uri="{FF2B5EF4-FFF2-40B4-BE49-F238E27FC236}">
                <a16:creationId xmlns:a16="http://schemas.microsoft.com/office/drawing/2014/main" id="{7C45F8EE-0D0B-6DC7-6CCE-B186C442E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0"/>
          <a:stretch/>
        </p:blipFill>
        <p:spPr bwMode="auto">
          <a:xfrm>
            <a:off x="1258066" y="1491080"/>
            <a:ext cx="2460904" cy="279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2C6E84A-B1F6-9927-C257-784FA692D5BB}"/>
              </a:ext>
            </a:extLst>
          </p:cNvPr>
          <p:cNvSpPr txBox="1"/>
          <p:nvPr/>
        </p:nvSpPr>
        <p:spPr>
          <a:xfrm>
            <a:off x="1609252" y="4639526"/>
            <a:ext cx="181805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CL" sz="2000" dirty="0"/>
              <a:t>Entrada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F051015-BFFF-72FD-1D8D-021CFD72A844}"/>
                  </a:ext>
                </a:extLst>
              </p:cNvPr>
              <p:cNvSpPr txBox="1"/>
              <p:nvPr/>
            </p:nvSpPr>
            <p:spPr>
              <a:xfrm>
                <a:off x="2391248" y="5089128"/>
                <a:ext cx="3439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CL" b="0" dirty="0"/>
              </a:p>
              <a:p>
                <a:endParaRPr lang="es-CL" b="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F051015-BFFF-72FD-1D8D-021CFD72A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8" y="5089128"/>
                <a:ext cx="34394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481DADA6-27C1-FC29-C82C-E8C5271AD5CE}"/>
              </a:ext>
            </a:extLst>
          </p:cNvPr>
          <p:cNvSpPr txBox="1"/>
          <p:nvPr/>
        </p:nvSpPr>
        <p:spPr>
          <a:xfrm>
            <a:off x="1682719" y="4245889"/>
            <a:ext cx="17059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/>
              <a:t>Imagen tomada de internet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8ADB5FE-C828-08D4-80F2-A8AA31FCF9AA}"/>
              </a:ext>
            </a:extLst>
          </p:cNvPr>
          <p:cNvSpPr txBox="1"/>
          <p:nvPr/>
        </p:nvSpPr>
        <p:spPr>
          <a:xfrm>
            <a:off x="5217655" y="4639526"/>
            <a:ext cx="181805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CL" sz="2000" dirty="0"/>
              <a:t>Modelo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0C83DC32-0621-3330-49A8-0800C71FF07C}"/>
                  </a:ext>
                </a:extLst>
              </p:cNvPr>
              <p:cNvSpPr txBox="1"/>
              <p:nvPr/>
            </p:nvSpPr>
            <p:spPr>
              <a:xfrm>
                <a:off x="5619844" y="5089128"/>
                <a:ext cx="1017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b="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0C83DC32-0621-3330-49A8-0800C71FF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844" y="5089128"/>
                <a:ext cx="1017715" cy="276999"/>
              </a:xfrm>
              <a:prstGeom prst="rect">
                <a:avLst/>
              </a:prstGeom>
              <a:blipFill>
                <a:blip r:embed="rId6"/>
                <a:stretch>
                  <a:fillRect l="-4790" r="-7186" b="-3777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7AF34F6E-7AA3-EA16-16F3-9C907998FCA7}"/>
              </a:ext>
            </a:extLst>
          </p:cNvPr>
          <p:cNvSpPr txBox="1"/>
          <p:nvPr/>
        </p:nvSpPr>
        <p:spPr>
          <a:xfrm>
            <a:off x="8408747" y="4639526"/>
            <a:ext cx="181805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CL" sz="2000" dirty="0"/>
              <a:t>Salida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05109B5-2F1E-3AE0-3D5E-9F805D22B4EA}"/>
              </a:ext>
            </a:extLst>
          </p:cNvPr>
          <p:cNvSpPr txBox="1"/>
          <p:nvPr/>
        </p:nvSpPr>
        <p:spPr>
          <a:xfrm>
            <a:off x="8473030" y="2486333"/>
            <a:ext cx="20947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/>
              <a:t>Probabilidad:</a:t>
            </a:r>
          </a:p>
          <a:p>
            <a:r>
              <a:rPr lang="es-CL" sz="2000" dirty="0"/>
              <a:t>70% Muffin</a:t>
            </a:r>
          </a:p>
          <a:p>
            <a:r>
              <a:rPr lang="es-CL" sz="2000" dirty="0"/>
              <a:t>30% chihuahua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8EA71EE-E412-6787-94A7-C9C6240B7202}"/>
                  </a:ext>
                </a:extLst>
              </p:cNvPr>
              <p:cNvSpPr txBox="1"/>
              <p:nvPr/>
            </p:nvSpPr>
            <p:spPr>
              <a:xfrm>
                <a:off x="8681266" y="5089128"/>
                <a:ext cx="15165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b="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8EA71EE-E412-6787-94A7-C9C6240B7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266" y="5089128"/>
                <a:ext cx="1516569" cy="276999"/>
              </a:xfrm>
              <a:prstGeom prst="rect">
                <a:avLst/>
              </a:prstGeom>
              <a:blipFill>
                <a:blip r:embed="rId7"/>
                <a:stretch>
                  <a:fillRect l="-3213" r="-4819" b="-3777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0766847E-30A9-31DF-46EB-A3A4F3C09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0379" y="1444387"/>
            <a:ext cx="2411242" cy="28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0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60BD3-1293-AFCB-168F-D5DFF7624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655D6295-CCB3-BCD7-564F-880DC7073E6F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1D5081DB-1ABF-7D76-EBF6-FC9BA31CCAEF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Aprendizaje de máquinas</a:t>
            </a: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E6915C71-0368-036A-1FE3-20C6AB8436D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1028" name="Picture 4" descr="Chihuahua Or Muffin? Comparing Computer Vision APIs - Metamaven">
            <a:extLst>
              <a:ext uri="{FF2B5EF4-FFF2-40B4-BE49-F238E27FC236}">
                <a16:creationId xmlns:a16="http://schemas.microsoft.com/office/drawing/2014/main" id="{43059C8C-DD09-EDCB-4733-DC13237A9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0"/>
          <a:stretch/>
        </p:blipFill>
        <p:spPr bwMode="auto">
          <a:xfrm>
            <a:off x="1258066" y="1491080"/>
            <a:ext cx="2460904" cy="279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BC85EF-5FDE-A453-5AF3-15E885608536}"/>
              </a:ext>
            </a:extLst>
          </p:cNvPr>
          <p:cNvSpPr txBox="1"/>
          <p:nvPr/>
        </p:nvSpPr>
        <p:spPr>
          <a:xfrm>
            <a:off x="1609252" y="4639526"/>
            <a:ext cx="181805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CL" sz="2000" dirty="0"/>
              <a:t>Entrada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BCB2FB2-4C73-2219-99D9-BE70A0123DAC}"/>
                  </a:ext>
                </a:extLst>
              </p:cNvPr>
              <p:cNvSpPr txBox="1"/>
              <p:nvPr/>
            </p:nvSpPr>
            <p:spPr>
              <a:xfrm>
                <a:off x="2391248" y="5089128"/>
                <a:ext cx="3439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CL" b="0" dirty="0"/>
              </a:p>
              <a:p>
                <a:endParaRPr lang="es-CL" b="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7BCB2FB2-4C73-2219-99D9-BE70A0123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48" y="5089128"/>
                <a:ext cx="34394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A1106CB7-0A40-3530-2678-4960E03E520F}"/>
              </a:ext>
            </a:extLst>
          </p:cNvPr>
          <p:cNvSpPr txBox="1"/>
          <p:nvPr/>
        </p:nvSpPr>
        <p:spPr>
          <a:xfrm>
            <a:off x="1682719" y="4245889"/>
            <a:ext cx="17059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/>
              <a:t>Imagen tomada de internet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F1D72B-18A1-67DF-96B6-A8621F6F44D0}"/>
              </a:ext>
            </a:extLst>
          </p:cNvPr>
          <p:cNvSpPr txBox="1"/>
          <p:nvPr/>
        </p:nvSpPr>
        <p:spPr>
          <a:xfrm>
            <a:off x="5217655" y="4639526"/>
            <a:ext cx="181805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CL" sz="2000" dirty="0"/>
              <a:t>Modelo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0612B31-FAD6-8999-2F59-F9A44E80E6B2}"/>
                  </a:ext>
                </a:extLst>
              </p:cNvPr>
              <p:cNvSpPr txBox="1"/>
              <p:nvPr/>
            </p:nvSpPr>
            <p:spPr>
              <a:xfrm>
                <a:off x="5619844" y="5089128"/>
                <a:ext cx="1017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b="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0612B31-FAD6-8999-2F59-F9A44E80E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844" y="5089128"/>
                <a:ext cx="1017715" cy="276999"/>
              </a:xfrm>
              <a:prstGeom prst="rect">
                <a:avLst/>
              </a:prstGeom>
              <a:blipFill>
                <a:blip r:embed="rId6"/>
                <a:stretch>
                  <a:fillRect l="-4790" r="-7186" b="-3777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3EE6AC29-9417-9C7F-D374-EA1220CC46DE}"/>
              </a:ext>
            </a:extLst>
          </p:cNvPr>
          <p:cNvSpPr txBox="1"/>
          <p:nvPr/>
        </p:nvSpPr>
        <p:spPr>
          <a:xfrm>
            <a:off x="8408747" y="4639526"/>
            <a:ext cx="1818059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CL" sz="2000" dirty="0"/>
              <a:t>Salida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B2613B4-D305-3634-8DBE-89A0AFA77CD8}"/>
              </a:ext>
            </a:extLst>
          </p:cNvPr>
          <p:cNvSpPr txBox="1"/>
          <p:nvPr/>
        </p:nvSpPr>
        <p:spPr>
          <a:xfrm>
            <a:off x="8473030" y="2486333"/>
            <a:ext cx="20947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/>
              <a:t>Probabilidad:</a:t>
            </a:r>
          </a:p>
          <a:p>
            <a:r>
              <a:rPr lang="es-CL" sz="2000" dirty="0"/>
              <a:t>70% Muffin</a:t>
            </a:r>
          </a:p>
          <a:p>
            <a:r>
              <a:rPr lang="es-CL" sz="2000" dirty="0"/>
              <a:t>30% chihuahua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6600357-3444-F31E-0271-C0340ACA3E86}"/>
                  </a:ext>
                </a:extLst>
              </p:cNvPr>
              <p:cNvSpPr txBox="1"/>
              <p:nvPr/>
            </p:nvSpPr>
            <p:spPr>
              <a:xfrm>
                <a:off x="8681266" y="5089128"/>
                <a:ext cx="15165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b="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6600357-3444-F31E-0271-C0340ACA3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266" y="5089128"/>
                <a:ext cx="1516569" cy="276999"/>
              </a:xfrm>
              <a:prstGeom prst="rect">
                <a:avLst/>
              </a:prstGeom>
              <a:blipFill>
                <a:blip r:embed="rId7"/>
                <a:stretch>
                  <a:fillRect l="-3213" r="-4819" b="-3777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extLst>
              <a:ext uri="{FF2B5EF4-FFF2-40B4-BE49-F238E27FC236}">
                <a16:creationId xmlns:a16="http://schemas.microsoft.com/office/drawing/2014/main" id="{59CDFE82-F95C-AD86-D695-DEDEE42C23F8}"/>
              </a:ext>
            </a:extLst>
          </p:cNvPr>
          <p:cNvSpPr/>
          <p:nvPr/>
        </p:nvSpPr>
        <p:spPr>
          <a:xfrm>
            <a:off x="4761668" y="1316250"/>
            <a:ext cx="2737063" cy="4225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959362-0909-B07B-AA14-6265191C8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0379" y="1444387"/>
            <a:ext cx="2411242" cy="28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DFB1-F51D-9F06-23B6-FB49CE916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F95C8114-111B-AD2A-797B-3711D256BFCA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1EE5780B-EEFC-42D3-43DF-ECA584A9506B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Aprendizaje de máquinas: </a:t>
            </a:r>
            <a:r>
              <a:rPr lang="da-DK" sz="3200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deep learning</a:t>
            </a: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E7062F0D-22CD-3F37-E877-67EFC3996EF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589F86B-1279-60CE-FD3C-579F70A28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58" y="2032472"/>
            <a:ext cx="6941542" cy="34458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0F93FC0-6E51-FA11-EFFE-756A0F96477D}"/>
              </a:ext>
            </a:extLst>
          </p:cNvPr>
          <p:cNvSpPr txBox="1"/>
          <p:nvPr/>
        </p:nvSpPr>
        <p:spPr>
          <a:xfrm>
            <a:off x="929376" y="1489102"/>
            <a:ext cx="51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Redes neuronales: modelos computacionales </a:t>
            </a:r>
            <a:endParaRPr lang="es-CL" dirty="0"/>
          </a:p>
        </p:txBody>
      </p:sp>
      <p:pic>
        <p:nvPicPr>
          <p:cNvPr id="1026" name="Picture 2" descr="Biological Neural Network vs Artificial Neural Network">
            <a:extLst>
              <a:ext uri="{FF2B5EF4-FFF2-40B4-BE49-F238E27FC236}">
                <a16:creationId xmlns:a16="http://schemas.microsoft.com/office/drawing/2014/main" id="{4251CC24-9F7A-C788-1137-CEE92E415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t="9484" r="24841" b="8558"/>
          <a:stretch/>
        </p:blipFill>
        <p:spPr bwMode="auto">
          <a:xfrm>
            <a:off x="7631762" y="1958189"/>
            <a:ext cx="3726580" cy="342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743BDAF-EC46-A4A5-5C33-77152D95469D}"/>
              </a:ext>
            </a:extLst>
          </p:cNvPr>
          <p:cNvSpPr txBox="1"/>
          <p:nvPr/>
        </p:nvSpPr>
        <p:spPr>
          <a:xfrm>
            <a:off x="7940733" y="1386356"/>
            <a:ext cx="3108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b="1" dirty="0"/>
              <a:t>Década de los 50’s</a:t>
            </a:r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53C066-912E-7C26-3393-7A94F7A55428}"/>
              </a:ext>
            </a:extLst>
          </p:cNvPr>
          <p:cNvSpPr txBox="1"/>
          <p:nvPr/>
        </p:nvSpPr>
        <p:spPr>
          <a:xfrm>
            <a:off x="7674846" y="5478274"/>
            <a:ext cx="3640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Imagen tomada de internet (</a:t>
            </a:r>
            <a:r>
              <a:rPr lang="es-ES" sz="1100" dirty="0">
                <a:hlinkClick r:id="rId6"/>
              </a:rPr>
              <a:t>link</a:t>
            </a:r>
            <a:r>
              <a:rPr lang="es-ES" sz="1100" dirty="0"/>
              <a:t>)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12084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25A17-AA3D-9EB0-8EDE-906831722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B039831D-FC4C-E7B4-FEA6-3F4415A3B566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F687BF4A-F2F2-F3EA-E9D1-340ED0C0A692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Aprendizaje de máquinas: </a:t>
            </a:r>
            <a:r>
              <a:rPr lang="da-DK" sz="3200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deep learning</a:t>
            </a: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C3CE511A-2691-763A-5178-C81CC0BE3AE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340384E-A341-F196-3563-FFF3B3A1EF42}"/>
                  </a:ext>
                </a:extLst>
              </p:cNvPr>
              <p:cNvSpPr txBox="1"/>
              <p:nvPr/>
            </p:nvSpPr>
            <p:spPr>
              <a:xfrm>
                <a:off x="7513692" y="1383241"/>
                <a:ext cx="43920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(…</m:t>
                      </m:r>
                      <m:sSub>
                        <m:sSub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;…;</m:t>
                      </m:r>
                      <m:sSub>
                        <m:sSub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340384E-A341-F196-3563-FFF3B3A1E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692" y="1383241"/>
                <a:ext cx="4392036" cy="307777"/>
              </a:xfrm>
              <a:prstGeom prst="rect">
                <a:avLst/>
              </a:prstGeom>
              <a:blipFill>
                <a:blip r:embed="rId4"/>
                <a:stretch>
                  <a:fillRect l="-1528" r="-1667" b="-40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E03AD153-7CBF-B852-D3D2-0CA704EB9D5D}"/>
                  </a:ext>
                </a:extLst>
              </p:cNvPr>
              <p:cNvSpPr txBox="1"/>
              <p:nvPr/>
            </p:nvSpPr>
            <p:spPr>
              <a:xfrm>
                <a:off x="8053102" y="3091359"/>
                <a:ext cx="3091680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br>
                  <a:rPr lang="es-CL" sz="2000" b="0" dirty="0"/>
                </a:br>
                <a:endParaRPr lang="es-CL" sz="20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E03AD153-7CBF-B852-D3D2-0CA704EB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102" y="3091359"/>
                <a:ext cx="3091680" cy="307841"/>
              </a:xfrm>
              <a:prstGeom prst="rect">
                <a:avLst/>
              </a:prstGeom>
              <a:blipFill>
                <a:blip r:embed="rId5"/>
                <a:stretch>
                  <a:fillRect l="-1381" b="-3725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78A6D75-C38F-B7D2-E811-294DAEA0F172}"/>
                  </a:ext>
                </a:extLst>
              </p:cNvPr>
              <p:cNvSpPr txBox="1"/>
              <p:nvPr/>
            </p:nvSpPr>
            <p:spPr>
              <a:xfrm>
                <a:off x="8105127" y="3429000"/>
                <a:ext cx="2651761" cy="416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s-CL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L" sz="20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L" sz="20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CL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sz="20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78A6D75-C38F-B7D2-E811-294DAEA0F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127" y="3429000"/>
                <a:ext cx="2651761" cy="416974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0969C4BE-5301-6C09-0ED4-AFCABDD2A7C0}"/>
              </a:ext>
            </a:extLst>
          </p:cNvPr>
          <p:cNvSpPr txBox="1"/>
          <p:nvPr/>
        </p:nvSpPr>
        <p:spPr>
          <a:xfrm>
            <a:off x="7917362" y="914455"/>
            <a:ext cx="321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Funciones compuestas</a:t>
            </a:r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8A67EA0-60A9-E102-5396-8CBBDA2C11A5}"/>
              </a:ext>
            </a:extLst>
          </p:cNvPr>
          <p:cNvSpPr txBox="1"/>
          <p:nvPr/>
        </p:nvSpPr>
        <p:spPr>
          <a:xfrm>
            <a:off x="7428783" y="2415228"/>
            <a:ext cx="418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Pesos y sesgos, función de activación no lineal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5D45B37-40D9-909B-FDEA-75C4C1828589}"/>
              </a:ext>
            </a:extLst>
          </p:cNvPr>
          <p:cNvSpPr txBox="1"/>
          <p:nvPr/>
        </p:nvSpPr>
        <p:spPr>
          <a:xfrm>
            <a:off x="929376" y="1489102"/>
            <a:ext cx="51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Redes neuronales: modelos computacionales </a:t>
            </a:r>
            <a:endParaRPr lang="es-CL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88571F7-6324-3983-7C1F-B37178A5AA12}"/>
              </a:ext>
            </a:extLst>
          </p:cNvPr>
          <p:cNvSpPr txBox="1"/>
          <p:nvPr/>
        </p:nvSpPr>
        <p:spPr>
          <a:xfrm>
            <a:off x="7617107" y="5844270"/>
            <a:ext cx="3640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Imagen tomada de internet (</a:t>
            </a:r>
            <a:r>
              <a:rPr lang="es-ES" sz="1100" dirty="0">
                <a:hlinkClick r:id="rId7"/>
              </a:rPr>
              <a:t>link</a:t>
            </a:r>
            <a:r>
              <a:rPr lang="es-ES" sz="1100" dirty="0"/>
              <a:t>)</a:t>
            </a:r>
            <a:endParaRPr lang="es-CL" sz="1100" dirty="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284527B4-B44D-8043-CB7D-684C06D2C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58" y="2032472"/>
            <a:ext cx="6941542" cy="3445802"/>
          </a:xfrm>
          <a:prstGeom prst="rect">
            <a:avLst/>
          </a:prstGeom>
        </p:spPr>
      </p:pic>
      <p:pic>
        <p:nvPicPr>
          <p:cNvPr id="5" name="Picture 2" descr="Biological Neural Network vs Artificial Neural Network">
            <a:extLst>
              <a:ext uri="{FF2B5EF4-FFF2-40B4-BE49-F238E27FC236}">
                <a16:creationId xmlns:a16="http://schemas.microsoft.com/office/drawing/2014/main" id="{B1850915-E5BF-700C-8F6C-01C8A35E2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t="51913" r="24841" b="8558"/>
          <a:stretch/>
        </p:blipFill>
        <p:spPr bwMode="auto">
          <a:xfrm>
            <a:off x="7659977" y="4161148"/>
            <a:ext cx="3726580" cy="1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4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C373C-4EE7-C1A4-0AFE-69B82DB7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927CEFFF-727D-7001-F454-E3D585E1A641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14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AAA347F4-981B-1FB6-C7A6-5F9CEEB81CB4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Aprendizaje de máquinas: </a:t>
            </a:r>
            <a:r>
              <a:rPr lang="da-DK" sz="3200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deep learning</a:t>
            </a: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069BE866-3360-55E8-2318-D3436DEE723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2B8C04D-9795-40B6-4DB1-EB5A341F5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58" y="2032472"/>
            <a:ext cx="6941542" cy="344580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FF04565-A9C4-D885-D9A6-C4142F77A186}"/>
              </a:ext>
            </a:extLst>
          </p:cNvPr>
          <p:cNvSpPr txBox="1"/>
          <p:nvPr/>
        </p:nvSpPr>
        <p:spPr>
          <a:xfrm>
            <a:off x="929376" y="1489102"/>
            <a:ext cx="51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Redes neuronales: modelos computacionales 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EE6AC2-B0C9-4C11-B80C-C5FFDFE8C2AD}"/>
                  </a:ext>
                </a:extLst>
              </p:cNvPr>
              <p:cNvSpPr txBox="1"/>
              <p:nvPr/>
            </p:nvSpPr>
            <p:spPr>
              <a:xfrm>
                <a:off x="7412230" y="2208141"/>
                <a:ext cx="4603598" cy="29949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dirty="0"/>
                  <a:t>Función de pérdida</a:t>
                </a:r>
                <a:endParaRPr lang="es-CL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L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L" dirty="0"/>
              </a:p>
              <a:p>
                <a:r>
                  <a:rPr lang="es-ES" dirty="0"/>
                  <a:t>Método de entrenamiento:</a:t>
                </a:r>
              </a:p>
              <a:p>
                <a:endParaRPr lang="es-ES" dirty="0"/>
              </a:p>
              <a:p>
                <a:pPr algn="ctr"/>
                <a:r>
                  <a:rPr lang="es-ES" dirty="0"/>
                  <a:t>Descenso de gradiente</a:t>
                </a:r>
              </a:p>
              <a:p>
                <a:endParaRPr lang="es-ES" dirty="0"/>
              </a:p>
              <a:p>
                <a:r>
                  <a:rPr lang="es-ES" dirty="0" err="1"/>
                  <a:t>Retropropagación</a:t>
                </a:r>
                <a:endParaRPr lang="es-E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8EE6AC2-B0C9-4C11-B80C-C5FFDFE8C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30" y="2208141"/>
                <a:ext cx="4603598" cy="2994922"/>
              </a:xfrm>
              <a:prstGeom prst="rect">
                <a:avLst/>
              </a:prstGeom>
              <a:blipFill>
                <a:blip r:embed="rId5"/>
                <a:stretch>
                  <a:fillRect l="-3179" t="-264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28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9EBF-2C43-4571-860A-270645779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2AEC0DB1-464E-B511-0734-3B2AA355BB59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4307A857-5B9F-EDE7-ED5E-F69AA40382E8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Aprendizaje de máquinas: </a:t>
            </a:r>
            <a:r>
              <a:rPr lang="da-DK" sz="3200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deep learning</a:t>
            </a: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80F65CC2-6D11-D62F-C1A0-C3F933D2540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935061-0B25-9AA0-2ECA-5B0CA64AE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5" y="1147308"/>
            <a:ext cx="7718454" cy="4180066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2AC4647-2CDC-92A3-2E37-4DEDBF84D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480" y="1773473"/>
            <a:ext cx="3086762" cy="30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3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9871C-0DA8-765C-C1B0-CB24487A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40" y="3798174"/>
            <a:ext cx="9143640" cy="2387160"/>
          </a:xfrm>
        </p:spPr>
        <p:txBody>
          <a:bodyPr/>
          <a:lstStyle/>
          <a:p>
            <a: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Modelos físicos: problemas directos e inversos</a:t>
            </a:r>
            <a:br>
              <a:rPr lang="es-E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1490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1" name="CuadroTexto 1"/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Modelos físicos (matemáticos)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F05C7F8-5D57-D8F2-EF06-89203887A42B}"/>
              </a:ext>
            </a:extLst>
          </p:cNvPr>
          <p:cNvSpPr txBox="1"/>
          <p:nvPr/>
        </p:nvSpPr>
        <p:spPr>
          <a:xfrm>
            <a:off x="252281" y="1536174"/>
            <a:ext cx="516265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Desarrollar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simulaciones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computacionales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Predecir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comportamiento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futuro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Experimentación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in-silico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Desarrollo de la </a:t>
            </a:r>
            <a:r>
              <a:rPr lang="en-US" sz="2400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medicina</a:t>
            </a:r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precisión</a:t>
            </a:r>
            <a:endParaRPr lang="en-US" sz="2400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D1CE096A-22D3-1952-E612-260576ED66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EAD44E2-A2C6-4A01-25E0-E9F41DAD2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77" y="3573276"/>
            <a:ext cx="3498847" cy="2313961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2DAD40C9-5125-3CD1-4FB5-F8586EE4E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24" y="3573804"/>
            <a:ext cx="3472141" cy="2313433"/>
          </a:xfrm>
          <a:prstGeom prst="rect">
            <a:avLst/>
          </a:prstGeom>
        </p:spPr>
      </p:pic>
      <p:pic>
        <p:nvPicPr>
          <p:cNvPr id="11" name="Imagen 10" descr="Imagen que contiene oso, oso de peluche, morado, grande&#10;&#10;Descripción generada automáticamente">
            <a:extLst>
              <a:ext uri="{FF2B5EF4-FFF2-40B4-BE49-F238E27FC236}">
                <a16:creationId xmlns:a16="http://schemas.microsoft.com/office/drawing/2014/main" id="{C5380231-6D09-5F24-B429-066552B8DD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7" r="10103"/>
          <a:stretch/>
        </p:blipFill>
        <p:spPr>
          <a:xfrm>
            <a:off x="8766949" y="969621"/>
            <a:ext cx="3036265" cy="23145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BAEC8A-196F-7C00-9ED3-7A293D77E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234" y="1294079"/>
            <a:ext cx="3231674" cy="126064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226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1" name="CuadroTexto 1"/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Conceptos clave sobre modelos de ecuaciones direfenciales</a:t>
            </a:r>
            <a:endParaRPr lang="es-ES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135EA2E-C4D3-7773-519E-A5C0A1844A3D}"/>
                  </a:ext>
                </a:extLst>
              </p:cNvPr>
              <p:cNvSpPr txBox="1"/>
              <p:nvPr/>
            </p:nvSpPr>
            <p:spPr>
              <a:xfrm>
                <a:off x="542415" y="1077724"/>
                <a:ext cx="10005858" cy="402289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28600" indent="-228600">
                  <a:lnSpc>
                    <a:spcPct val="150000"/>
                  </a:lnSpc>
                  <a:buFont typeface="Arial"/>
                  <a:buChar char="•"/>
                </a:pPr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Función: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indent="-228600">
                  <a:lnSpc>
                    <a:spcPct val="150000"/>
                  </a:lnSpc>
                  <a:buFont typeface="Arial"/>
                  <a:buChar char="•"/>
                </a:pPr>
                <a:r>
                  <a:rPr lang="en-US" sz="24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Derivada</a:t>
                </a:r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L" sz="2400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s-CL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Derivada</a:t>
                </a:r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Parcial</a:t>
                </a:r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2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L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s-CL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s-CL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20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s-CL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s-CL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CL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lvl="1" indent="-285750">
                  <a:lnSpc>
                    <a:spcPct val="150000"/>
                  </a:lnSpc>
                  <a:buFont typeface="Arial"/>
                  <a:buChar char="•"/>
                </a:pPr>
                <a:r>
                  <a:rPr lang="en-US" sz="24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Operadores</a:t>
                </a:r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diferenciales</a:t>
                </a:r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85750" lvl="1" indent="-285750">
                  <a:lnSpc>
                    <a:spcPct val="150000"/>
                  </a:lnSpc>
                  <a:buFont typeface="Arial"/>
                  <a:buChar char="•"/>
                </a:pPr>
                <a:endPara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135EA2E-C4D3-7773-519E-A5C0A1844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15" y="1077724"/>
                <a:ext cx="10005858" cy="4022896"/>
              </a:xfrm>
              <a:prstGeom prst="rect">
                <a:avLst/>
              </a:prstGeom>
              <a:blipFill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oogle Shape;174;p 1">
            <a:extLst>
              <a:ext uri="{FF2B5EF4-FFF2-40B4-BE49-F238E27FC236}">
                <a16:creationId xmlns:a16="http://schemas.microsoft.com/office/drawing/2014/main" id="{A656F425-1948-4004-EE9D-0F38AAAFE69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410E447-BE93-833E-9C8F-F107E8863D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799292"/>
                  </p:ext>
                </p:extLst>
              </p:nvPr>
            </p:nvGraphicFramePr>
            <p:xfrm>
              <a:off x="612669" y="4614432"/>
              <a:ext cx="10966662" cy="10727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55554">
                      <a:extLst>
                        <a:ext uri="{9D8B030D-6E8A-4147-A177-3AD203B41FA5}">
                          <a16:colId xmlns:a16="http://schemas.microsoft.com/office/drawing/2014/main" val="2557353270"/>
                        </a:ext>
                      </a:extLst>
                    </a:gridCol>
                    <a:gridCol w="3655554">
                      <a:extLst>
                        <a:ext uri="{9D8B030D-6E8A-4147-A177-3AD203B41FA5}">
                          <a16:colId xmlns:a16="http://schemas.microsoft.com/office/drawing/2014/main" val="3533195418"/>
                        </a:ext>
                      </a:extLst>
                    </a:gridCol>
                    <a:gridCol w="3655554">
                      <a:extLst>
                        <a:ext uri="{9D8B030D-6E8A-4147-A177-3AD203B41FA5}">
                          <a16:colId xmlns:a16="http://schemas.microsoft.com/office/drawing/2014/main" val="33000407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Gradiente</a:t>
                          </a:r>
                          <a:endParaRPr lang="es-C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Divergencia</a:t>
                          </a:r>
                          <a:endParaRPr lang="es-C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Laplaciano</a:t>
                          </a:r>
                          <a:endParaRPr lang="es-C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38040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800" b="0" i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∇</m:t>
                                </m:r>
                                <m:d>
                                  <m:dPr>
                                    <m:ctrlP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⋅</m:t>
                                    </m:r>
                                  </m:e>
                                </m:d>
                                <m:r>
                                  <a:rPr lang="es-ES" sz="18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𝜕</m:t>
                                        </m:r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(⋅)</m:t>
                                        </m:r>
                                      </m:num>
                                      <m:den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1800" b="0" i="1" smtClean="0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800" b="0" i="1" smtClean="0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Calibri" panose="020F050202020403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sz="1800" b="0" i="1" smtClean="0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Calibri" panose="020F050202020403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𝜕</m:t>
                                        </m:r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(⋅)</m:t>
                                        </m:r>
                                      </m:num>
                                      <m:den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18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8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Calibri" panose="020F050202020403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sz="1800" b="0" i="1" smtClean="0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,…, </m:t>
                                    </m:r>
                                    <m:f>
                                      <m:fPr>
                                        <m:ctrlP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𝜕</m:t>
                                        </m:r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(⋅)</m:t>
                                        </m:r>
                                      </m:num>
                                      <m:den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18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800" i="1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Calibri" panose="020F050202020403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sz="1800" b="0" i="1" smtClean="0"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Calibri" panose="020F0502020204030204" pitchFamily="34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s-C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ES" sz="1800" b="0" i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div</m:t>
                                </m:r>
                                <m:d>
                                  <m:dPr>
                                    <m:ctrlP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800" b="1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𝒂</m:t>
                                    </m:r>
                                  </m:e>
                                </m:d>
                                <m:r>
                                  <a:rPr lang="es-ES" sz="18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8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∇</m:t>
                                </m:r>
                                <m:r>
                                  <a:rPr lang="es-ES" sz="18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⋅</m:t>
                                </m:r>
                                <m:r>
                                  <a:rPr lang="es-ES" sz="1800" b="1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𝒂</m:t>
                                </m:r>
                                <m:r>
                                  <a:rPr lang="es-ES" sz="18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8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+…+</m:t>
                                </m:r>
                                <m:f>
                                  <m:f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s-C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L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d>
                                  <m:dPr>
                                    <m:ctrlP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⋅</m:t>
                                    </m:r>
                                  </m:e>
                                </m:d>
                                <m:r>
                                  <a:rPr lang="es-ES" sz="18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800" b="0" i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∇</m:t>
                                </m:r>
                                <m:r>
                                  <a:rPr lang="es-ES" sz="18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s-ES" sz="1800" b="0" i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∇</m:t>
                                </m:r>
                                <m:d>
                                  <m:dPr>
                                    <m:ctrlP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800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⋅</m:t>
                                    </m:r>
                                  </m:e>
                                </m:d>
                                <m:r>
                                  <a:rPr lang="es-ES" sz="18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s-ES" sz="180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ES" sz="180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ES" sz="180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(⋅)</m:t>
                                    </m:r>
                                  </m:num>
                                  <m:den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ES" sz="18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+…+</m:t>
                                </m:r>
                                <m:f>
                                  <m:fPr>
                                    <m:ctrlPr>
                                      <a:rPr lang="es-E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ES" sz="180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ES" sz="180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(⋅)</m:t>
                                    </m:r>
                                  </m:num>
                                  <m:den>
                                    <m:r>
                                      <a:rPr lang="es-ES" sz="18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800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800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s-C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4030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410E447-BE93-833E-9C8F-F107E8863D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799292"/>
                  </p:ext>
                </p:extLst>
              </p:nvPr>
            </p:nvGraphicFramePr>
            <p:xfrm>
              <a:off x="612669" y="4614432"/>
              <a:ext cx="10966662" cy="10727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55554">
                      <a:extLst>
                        <a:ext uri="{9D8B030D-6E8A-4147-A177-3AD203B41FA5}">
                          <a16:colId xmlns:a16="http://schemas.microsoft.com/office/drawing/2014/main" val="2557353270"/>
                        </a:ext>
                      </a:extLst>
                    </a:gridCol>
                    <a:gridCol w="3655554">
                      <a:extLst>
                        <a:ext uri="{9D8B030D-6E8A-4147-A177-3AD203B41FA5}">
                          <a16:colId xmlns:a16="http://schemas.microsoft.com/office/drawing/2014/main" val="3533195418"/>
                        </a:ext>
                      </a:extLst>
                    </a:gridCol>
                    <a:gridCol w="3655554">
                      <a:extLst>
                        <a:ext uri="{9D8B030D-6E8A-4147-A177-3AD203B41FA5}">
                          <a16:colId xmlns:a16="http://schemas.microsoft.com/office/drawing/2014/main" val="33000407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Gradiente</a:t>
                          </a:r>
                          <a:endParaRPr lang="es-C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Divergencia</a:t>
                          </a:r>
                          <a:endParaRPr lang="es-C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Laplaciano</a:t>
                          </a:r>
                          <a:endParaRPr lang="es-C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3804093"/>
                      </a:ext>
                    </a:extLst>
                  </a:tr>
                  <a:tr h="701866"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56897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5689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5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40301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45DAD02-20F2-4E7B-E4E5-DF74B4C414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8178161"/>
                  </p:ext>
                </p:extLst>
              </p:nvPr>
            </p:nvGraphicFramePr>
            <p:xfrm>
              <a:off x="5410079" y="777687"/>
              <a:ext cx="6400802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55182">
                      <a:extLst>
                        <a:ext uri="{9D8B030D-6E8A-4147-A177-3AD203B41FA5}">
                          <a16:colId xmlns:a16="http://schemas.microsoft.com/office/drawing/2014/main" val="1183835793"/>
                        </a:ext>
                      </a:extLst>
                    </a:gridCol>
                    <a:gridCol w="4745620">
                      <a:extLst>
                        <a:ext uri="{9D8B030D-6E8A-4147-A177-3AD203B41FA5}">
                          <a16:colId xmlns:a16="http://schemas.microsoft.com/office/drawing/2014/main" val="5366081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Nombre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Descripción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39700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s-CL" sz="1800" b="1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oMath>
                          </a14:m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Desplazamientos (Mecánica)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461130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</m:d>
                            </m:oMath>
                          </a14:m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Evolución temperatura (Transferencia de calor)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2884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, 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Concentración (Química y biología)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07666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s-CL" sz="1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1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Potencial de acción (ECG, fisiología)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509569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45DAD02-20F2-4E7B-E4E5-DF74B4C414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8178161"/>
                  </p:ext>
                </p:extLst>
              </p:nvPr>
            </p:nvGraphicFramePr>
            <p:xfrm>
              <a:off x="5410079" y="777687"/>
              <a:ext cx="6400802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655182">
                      <a:extLst>
                        <a:ext uri="{9D8B030D-6E8A-4147-A177-3AD203B41FA5}">
                          <a16:colId xmlns:a16="http://schemas.microsoft.com/office/drawing/2014/main" val="1183835793"/>
                        </a:ext>
                      </a:extLst>
                    </a:gridCol>
                    <a:gridCol w="4745620">
                      <a:extLst>
                        <a:ext uri="{9D8B030D-6E8A-4147-A177-3AD203B41FA5}">
                          <a16:colId xmlns:a16="http://schemas.microsoft.com/office/drawing/2014/main" val="5366081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Nombre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L" dirty="0"/>
                            <a:t>Descripción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39700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368" t="-108197" r="-28713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Desplazamientos (Mecánica)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461130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368" t="-208197" r="-28713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Evolución temperatura (Transferencia de calor)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2884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368" t="-308197" r="-28713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Concentración (Química y biología)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6076668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68" t="-408197" r="-28713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L" sz="1800" b="0" dirty="0"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Potencial de acción (ECG, fisiología)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509569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62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24E86-D87F-31AC-477D-3A917EB5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B4677054-DEC5-707C-5363-F6386851316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19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D24D4C97-9877-2335-D0B3-113CAEE125B2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Ecuaciones diferenciales </a:t>
            </a:r>
            <a:endParaRPr lang="es-ES" dirty="0" err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EDCA35-2902-2D6E-BEFB-02ADE85A8244}"/>
              </a:ext>
            </a:extLst>
          </p:cNvPr>
          <p:cNvSpPr txBox="1"/>
          <p:nvPr/>
        </p:nvSpPr>
        <p:spPr>
          <a:xfrm>
            <a:off x="364758" y="1170940"/>
            <a:ext cx="61679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sz="2400" dirty="0" err="1"/>
              <a:t>Dominio</a:t>
            </a:r>
            <a:r>
              <a:rPr lang="en-US" sz="2400" dirty="0"/>
              <a:t> o </a:t>
            </a:r>
            <a:r>
              <a:rPr lang="en-US" sz="2400" dirty="0" err="1"/>
              <a:t>geometría</a:t>
            </a:r>
            <a:endParaRPr lang="en-US" sz="2400" dirty="0"/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55D38F3E-396E-A039-C56C-6C931979C84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C3BDD18F-197C-BBB0-BCC9-9EA7571645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66" y="232688"/>
            <a:ext cx="3980611" cy="242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6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61D80-CF48-845C-88A8-48A7A7000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DEDE9478-A485-66A1-04DE-11966B487120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>
            <a:extLst>
              <a:ext uri="{FF2B5EF4-FFF2-40B4-BE49-F238E27FC236}">
                <a16:creationId xmlns:a16="http://schemas.microsoft.com/office/drawing/2014/main" id="{6AF55C4E-095C-C4F9-955B-723DF9BF506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9" name="Imagen 8" descr="Un joven sonriendo con una camisa azul&#10;&#10;Descripción generada automáticamente">
            <a:extLst>
              <a:ext uri="{FF2B5EF4-FFF2-40B4-BE49-F238E27FC236}">
                <a16:creationId xmlns:a16="http://schemas.microsoft.com/office/drawing/2014/main" id="{8E0B8AD0-E159-9E7A-43C2-C98F31150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22" y="999102"/>
            <a:ext cx="2104036" cy="2139696"/>
          </a:xfrm>
          <a:prstGeom prst="rect">
            <a:avLst/>
          </a:prstGeom>
        </p:spPr>
      </p:pic>
      <p:pic>
        <p:nvPicPr>
          <p:cNvPr id="11" name="Imagen 10" descr="Un hombre con playera negra&#10;&#10;Descripción generada automáticamente">
            <a:extLst>
              <a:ext uri="{FF2B5EF4-FFF2-40B4-BE49-F238E27FC236}">
                <a16:creationId xmlns:a16="http://schemas.microsoft.com/office/drawing/2014/main" id="{51F72F9A-2F0D-24D3-6003-5C4481FDE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6" r="9077"/>
          <a:stretch/>
        </p:blipFill>
        <p:spPr>
          <a:xfrm>
            <a:off x="715238" y="999102"/>
            <a:ext cx="2104037" cy="2139696"/>
          </a:xfrm>
          <a:prstGeom prst="rect">
            <a:avLst/>
          </a:prstGeom>
        </p:spPr>
      </p:pic>
      <p:pic>
        <p:nvPicPr>
          <p:cNvPr id="13" name="Imagen 12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46B3A18B-B33E-B933-9A5C-49E0E35420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4421" r="15413" b="25379"/>
          <a:stretch/>
        </p:blipFill>
        <p:spPr>
          <a:xfrm>
            <a:off x="6447804" y="999102"/>
            <a:ext cx="2104037" cy="213969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6999AD-EF19-7E38-0C61-B9A696498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4" t="1757" r="19838" b="46844"/>
          <a:stretch/>
        </p:blipFill>
        <p:spPr bwMode="auto">
          <a:xfrm>
            <a:off x="9314088" y="999102"/>
            <a:ext cx="2129687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E080729-FDE9-C05E-16AA-2D6613D6E9F8}"/>
              </a:ext>
            </a:extLst>
          </p:cNvPr>
          <p:cNvSpPr txBox="1"/>
          <p:nvPr/>
        </p:nvSpPr>
        <p:spPr>
          <a:xfrm>
            <a:off x="748225" y="3138798"/>
            <a:ext cx="2104037" cy="730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cs typeface="Arial"/>
              </a:rPr>
              <a:t>David Ortiz-Puerta</a:t>
            </a:r>
          </a:p>
          <a:p>
            <a:pPr algn="ctr">
              <a:lnSpc>
                <a:spcPct val="150000"/>
              </a:lnSpc>
            </a:pPr>
            <a:r>
              <a:rPr lang="en-US" sz="1100" dirty="0"/>
              <a:t>david.ortiz@uv.cl</a:t>
            </a:r>
            <a:endParaRPr lang="es-ES" sz="11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682C56A-1F83-2FF5-C387-C900801E4958}"/>
              </a:ext>
            </a:extLst>
          </p:cNvPr>
          <p:cNvSpPr txBox="1"/>
          <p:nvPr/>
        </p:nvSpPr>
        <p:spPr>
          <a:xfrm>
            <a:off x="3565027" y="3138797"/>
            <a:ext cx="2104037" cy="730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cs typeface="Arial"/>
              </a:rPr>
              <a:t>Tabita </a:t>
            </a:r>
            <a:r>
              <a:rPr lang="en-US" sz="1800" dirty="0" err="1">
                <a:cs typeface="Arial"/>
              </a:rPr>
              <a:t>Catalán</a:t>
            </a:r>
            <a:endParaRPr lang="en-US" sz="1800" dirty="0"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s-CL" sz="1100" dirty="0"/>
              <a:t>tabicm.nhg@gmail.com</a:t>
            </a:r>
            <a:endParaRPr lang="es-ES" sz="11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C0A7837-8563-AEA2-3CDE-9AFCAC8C9F47}"/>
              </a:ext>
            </a:extLst>
          </p:cNvPr>
          <p:cNvSpPr txBox="1"/>
          <p:nvPr/>
        </p:nvSpPr>
        <p:spPr>
          <a:xfrm>
            <a:off x="6439557" y="3138797"/>
            <a:ext cx="2104037" cy="730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cs typeface="Arial"/>
              </a:rPr>
              <a:t>Tomás </a:t>
            </a:r>
            <a:r>
              <a:rPr lang="en-US" sz="1800" dirty="0" err="1">
                <a:cs typeface="Arial"/>
              </a:rPr>
              <a:t>Banduc</a:t>
            </a:r>
            <a:endParaRPr lang="en-US" sz="1800" dirty="0"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s-ES" sz="1100" dirty="0"/>
              <a:t>tomas.banduc.m@gmail.com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7B2B30-9354-0370-7C2C-BB7F42E9F6A4}"/>
              </a:ext>
            </a:extLst>
          </p:cNvPr>
          <p:cNvSpPr txBox="1"/>
          <p:nvPr/>
        </p:nvSpPr>
        <p:spPr>
          <a:xfrm>
            <a:off x="9305840" y="3138797"/>
            <a:ext cx="2104037" cy="730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cs typeface="Arial"/>
              </a:rPr>
              <a:t>Francisco Sahli</a:t>
            </a:r>
          </a:p>
          <a:p>
            <a:pPr algn="ctr">
              <a:lnSpc>
                <a:spcPct val="150000"/>
              </a:lnSpc>
            </a:pPr>
            <a:r>
              <a:rPr lang="es-ES" sz="1100" dirty="0"/>
              <a:t>fsahlic@uc.cl</a:t>
            </a:r>
          </a:p>
        </p:txBody>
      </p:sp>
      <p:pic>
        <p:nvPicPr>
          <p:cNvPr id="3" name="Imagen 2" descr="Código QR&#10;&#10;Descripción generada automáticamente">
            <a:hlinkClick r:id="rId8"/>
            <a:extLst>
              <a:ext uri="{FF2B5EF4-FFF2-40B4-BE49-F238E27FC236}">
                <a16:creationId xmlns:a16="http://schemas.microsoft.com/office/drawing/2014/main" id="{926E1EAC-F234-7FF6-2869-98BAE0C8AE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42" y="3966960"/>
            <a:ext cx="1258827" cy="1258827"/>
          </a:xfrm>
          <a:prstGeom prst="rect">
            <a:avLst/>
          </a:prstGeom>
        </p:spPr>
      </p:pic>
      <p:pic>
        <p:nvPicPr>
          <p:cNvPr id="5" name="Imagen 4" descr="Código QR&#10;&#10;Descripción generada automáticamente">
            <a:hlinkClick r:id="rId10"/>
            <a:extLst>
              <a:ext uri="{FF2B5EF4-FFF2-40B4-BE49-F238E27FC236}">
                <a16:creationId xmlns:a16="http://schemas.microsoft.com/office/drawing/2014/main" id="{5C2F1D55-8E4A-F373-26DC-67773727B9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07" y="3968312"/>
            <a:ext cx="1257475" cy="1257475"/>
          </a:xfrm>
          <a:prstGeom prst="rect">
            <a:avLst/>
          </a:prstGeom>
        </p:spPr>
      </p:pic>
      <p:pic>
        <p:nvPicPr>
          <p:cNvPr id="7" name="Imagen 6" descr="Código QR&#10;&#10;Descripción generada automáticamente">
            <a:hlinkClick r:id="rId12"/>
            <a:extLst>
              <a:ext uri="{FF2B5EF4-FFF2-40B4-BE49-F238E27FC236}">
                <a16:creationId xmlns:a16="http://schemas.microsoft.com/office/drawing/2014/main" id="{1A9A1A3B-BB9C-CDAD-0BC9-C332DDC884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32" y="3992856"/>
            <a:ext cx="1255779" cy="1255779"/>
          </a:xfrm>
          <a:prstGeom prst="rect">
            <a:avLst/>
          </a:prstGeom>
        </p:spPr>
      </p:pic>
      <p:pic>
        <p:nvPicPr>
          <p:cNvPr id="10" name="Imagen 9" descr="Código QR&#10;&#10;Descripción generada automáticamente">
            <a:hlinkClick r:id="rId14"/>
            <a:extLst>
              <a:ext uri="{FF2B5EF4-FFF2-40B4-BE49-F238E27FC236}">
                <a16:creationId xmlns:a16="http://schemas.microsoft.com/office/drawing/2014/main" id="{58852B11-4E41-5C4B-CE33-9C0D7A242BB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61" y="3992856"/>
            <a:ext cx="1312915" cy="1312915"/>
          </a:xfrm>
          <a:prstGeom prst="rect">
            <a:avLst/>
          </a:prstGeom>
        </p:spPr>
      </p:pic>
      <p:pic>
        <p:nvPicPr>
          <p:cNvPr id="1026" name="Picture 2" descr="Linktree logo - Social media &amp; Logos Icons">
            <a:extLst>
              <a:ext uri="{FF2B5EF4-FFF2-40B4-BE49-F238E27FC236}">
                <a16:creationId xmlns:a16="http://schemas.microsoft.com/office/drawing/2014/main" id="{5EE748C0-F80B-BB3D-7182-C239889AA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06" y="5271163"/>
            <a:ext cx="415698" cy="4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transparent icon in Simple Small Style">
            <a:extLst>
              <a:ext uri="{FF2B5EF4-FFF2-40B4-BE49-F238E27FC236}">
                <a16:creationId xmlns:a16="http://schemas.microsoft.com/office/drawing/2014/main" id="{C0A1B9F0-E1C3-744A-4523-89F33F7E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727" y="5193183"/>
            <a:ext cx="571658" cy="57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GitHub transparent icon in Simple Small Style">
            <a:extLst>
              <a:ext uri="{FF2B5EF4-FFF2-40B4-BE49-F238E27FC236}">
                <a16:creationId xmlns:a16="http://schemas.microsoft.com/office/drawing/2014/main" id="{28AD11EB-1704-B958-569C-1421F942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992" y="5220764"/>
            <a:ext cx="571658" cy="57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scholar Icon | Academicons Iconpack | Academicons Team">
            <a:extLst>
              <a:ext uri="{FF2B5EF4-FFF2-40B4-BE49-F238E27FC236}">
                <a16:creationId xmlns:a16="http://schemas.microsoft.com/office/drawing/2014/main" id="{91832261-5DE5-11A2-F86E-859560350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542" y="5318039"/>
            <a:ext cx="364778" cy="4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834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6CF2F-0B95-9A6F-880D-2D9BA1A31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240C1CCA-AE02-EBF8-C801-43DCF6EEAA10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20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1334E351-0AB6-CBD6-4842-FBEF1D08C390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Ecuaciones diferenciales </a:t>
            </a:r>
            <a:endParaRPr lang="es-ES" dirty="0" err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9EA178-FB08-46F6-E273-3B5AE45376AE}"/>
              </a:ext>
            </a:extLst>
          </p:cNvPr>
          <p:cNvSpPr txBox="1"/>
          <p:nvPr/>
        </p:nvSpPr>
        <p:spPr>
          <a:xfrm>
            <a:off x="364758" y="1170940"/>
            <a:ext cx="616797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Dominio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o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geometría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buFont typeface="Arial"/>
              <a:buChar char="•"/>
            </a:pPr>
            <a:r>
              <a:rPr lang="en-US" sz="2400" dirty="0" err="1"/>
              <a:t>Derivadas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desconocida</a:t>
            </a:r>
            <a:endParaRPr lang="en-US" sz="2400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B9D7E55-2BDF-7203-83CF-D07A572D4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66" y="232688"/>
            <a:ext cx="3980611" cy="2424521"/>
          </a:xfrm>
          <a:prstGeom prst="rect">
            <a:avLst/>
          </a:prstGeom>
        </p:spPr>
      </p:pic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B7B12EB5-91A1-F9DA-AD00-7E0CCB93D17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ABE133-FF2C-14A6-50AA-1ED6084D4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71" y="3014706"/>
            <a:ext cx="10259857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45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50F39-AE0D-897F-2BD2-26666A6A3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873A3CA6-82A8-2E2F-363C-EBFD41EDCEA2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21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8CFAD3A6-E43A-157E-A132-8C75E0789451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Ecuaciones diferenciales </a:t>
            </a:r>
            <a:endParaRPr lang="es-ES" dirty="0" err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D886C1-A3F5-F76B-97A3-8731C33B6776}"/>
              </a:ext>
            </a:extLst>
          </p:cNvPr>
          <p:cNvSpPr txBox="1"/>
          <p:nvPr/>
        </p:nvSpPr>
        <p:spPr>
          <a:xfrm>
            <a:off x="364758" y="1170940"/>
            <a:ext cx="616797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Dominio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o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geometría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buFont typeface="Arial"/>
              <a:buChar char="•"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Derivadas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sobre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una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función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desconocida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buFont typeface="Arial"/>
              <a:buChar char="•"/>
            </a:pPr>
            <a:r>
              <a:rPr lang="en-US" sz="2400" dirty="0" err="1"/>
              <a:t>Condiciones</a:t>
            </a:r>
            <a:r>
              <a:rPr lang="en-US" sz="2400" dirty="0"/>
              <a:t> </a:t>
            </a:r>
            <a:r>
              <a:rPr lang="en-US" sz="2400" dirty="0" err="1"/>
              <a:t>iniciales</a:t>
            </a:r>
            <a:r>
              <a:rPr lang="en-US" sz="2400" dirty="0"/>
              <a:t> y de </a:t>
            </a:r>
            <a:r>
              <a:rPr lang="en-US" sz="2400" dirty="0" err="1"/>
              <a:t>frontera</a:t>
            </a:r>
            <a:endParaRPr lang="en-US" sz="2400" dirty="0"/>
          </a:p>
          <a:p>
            <a:pPr marL="228600" indent="-228600">
              <a:buFont typeface="Arial"/>
              <a:buChar char="•"/>
            </a:pPr>
            <a:endParaRPr lang="en-US" sz="2400" dirty="0"/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A5FEEAB9-7C42-1B9A-4D9F-F272607C64F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88544C-74CD-1960-AECF-382E3069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58" y="3766389"/>
            <a:ext cx="5992061" cy="16861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EAA964C-2740-2EFE-343F-CE1051CD4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737" y="3662733"/>
            <a:ext cx="5151470" cy="1893472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0E0C9F90-9813-CFFA-49A7-4774E562C4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66" y="232688"/>
            <a:ext cx="3980611" cy="2424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50D6E-7958-943D-883D-2CCAA2D93CD3}"/>
              </a:ext>
            </a:extLst>
          </p:cNvPr>
          <p:cNvSpPr txBox="1"/>
          <p:nvPr/>
        </p:nvSpPr>
        <p:spPr>
          <a:xfrm>
            <a:off x="3917827" y="5790151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Muchos problemas con ED requieren soluciones numéricas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38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">
            <a:extLst>
              <a:ext uri="{FF2B5EF4-FFF2-40B4-BE49-F238E27FC236}">
                <a16:creationId xmlns:a16="http://schemas.microsoft.com/office/drawing/2014/main" id="{A4FC94E5-BD50-E91C-B659-DDC632DEA09B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Modelo de Gray-Scott</a:t>
            </a:r>
            <a:endParaRPr lang="es-ES" dirty="0" err="1"/>
          </a:p>
        </p:txBody>
      </p:sp>
      <p:pic>
        <p:nvPicPr>
          <p:cNvPr id="4" name="Imagen 3">
            <a:hlinkClick r:id="rId4"/>
            <a:extLst>
              <a:ext uri="{FF2B5EF4-FFF2-40B4-BE49-F238E27FC236}">
                <a16:creationId xmlns:a16="http://schemas.microsoft.com/office/drawing/2014/main" id="{5F3FA876-6A57-53DF-97B3-CE199A816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064" y="2233532"/>
            <a:ext cx="2390936" cy="2390936"/>
          </a:xfrm>
          <a:prstGeom prst="rect">
            <a:avLst/>
          </a:prstGeom>
        </p:spPr>
      </p:pic>
      <p:pic>
        <p:nvPicPr>
          <p:cNvPr id="3" name="Gray-Scott_test">
            <a:hlinkClick r:id="" action="ppaction://media"/>
            <a:extLst>
              <a:ext uri="{FF2B5EF4-FFF2-40B4-BE49-F238E27FC236}">
                <a16:creationId xmlns:a16="http://schemas.microsoft.com/office/drawing/2014/main" id="{DB606D31-1ED8-20AF-DE31-CFCCE1C264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817" y="975723"/>
            <a:ext cx="9587311" cy="51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6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53873-7187-250C-158A-E87B9B61F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3333586A-2B85-16B1-85DB-72850CE70943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23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601FE9-0731-0A33-6830-09D3F6F0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8" y="1888740"/>
            <a:ext cx="5400592" cy="33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3A67ABA-71C3-7BB8-3EBD-2E9ADC04D4C1}"/>
              </a:ext>
            </a:extLst>
          </p:cNvPr>
          <p:cNvSpPr txBox="1"/>
          <p:nvPr/>
        </p:nvSpPr>
        <p:spPr>
          <a:xfrm>
            <a:off x="621833" y="651654"/>
            <a:ext cx="4886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/>
              <a:t>Problemas directos</a:t>
            </a:r>
          </a:p>
          <a:p>
            <a:pPr algn="ctr"/>
            <a:r>
              <a:rPr lang="es-CL" sz="2400" dirty="0"/>
              <a:t>De las causas a los efectos (observaciones)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A037D7-9927-8A91-F740-7F18DC98654B}"/>
              </a:ext>
            </a:extLst>
          </p:cNvPr>
          <p:cNvSpPr txBox="1"/>
          <p:nvPr/>
        </p:nvSpPr>
        <p:spPr>
          <a:xfrm>
            <a:off x="6327551" y="688411"/>
            <a:ext cx="497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/>
              <a:t>Problemas inversos</a:t>
            </a:r>
          </a:p>
          <a:p>
            <a:pPr algn="ctr"/>
            <a:r>
              <a:rPr lang="es-CL" sz="2400" dirty="0"/>
              <a:t>De los efectos (observaciones) a las causas</a:t>
            </a: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D42D2828-3314-F37E-494E-BA02C244A7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D603116-A48E-B014-206A-44C876C93D75}"/>
              </a:ext>
            </a:extLst>
          </p:cNvPr>
          <p:cNvSpPr txBox="1"/>
          <p:nvPr/>
        </p:nvSpPr>
        <p:spPr>
          <a:xfrm>
            <a:off x="5765349" y="5293849"/>
            <a:ext cx="6094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dirty="0"/>
              <a:t>Reconstrucción de tomografía axial computarizada (TAC). </a:t>
            </a:r>
          </a:p>
          <a:p>
            <a:pPr algn="ctr"/>
            <a:r>
              <a:rPr lang="es-CL" sz="1400" dirty="0"/>
              <a:t>Por </a:t>
            </a:r>
            <a:r>
              <a:rPr lang="es-CL" sz="1400" dirty="0" err="1"/>
              <a:t>Samuli</a:t>
            </a:r>
            <a:r>
              <a:rPr lang="es-CL" sz="1400" dirty="0"/>
              <a:t> </a:t>
            </a:r>
            <a:r>
              <a:rPr lang="es-CL" sz="1400" dirty="0" err="1"/>
              <a:t>Siltanen</a:t>
            </a:r>
            <a:r>
              <a:rPr lang="es-CL" sz="1400" dirty="0"/>
              <a:t>  </a:t>
            </a:r>
          </a:p>
        </p:txBody>
      </p:sp>
      <p:pic>
        <p:nvPicPr>
          <p:cNvPr id="3" name="Online Media 2" title="Filtered back-projection reconstruction of a head slice">
            <a:hlinkClick r:id="" action="ppaction://media"/>
            <a:extLst>
              <a:ext uri="{FF2B5EF4-FFF2-40B4-BE49-F238E27FC236}">
                <a16:creationId xmlns:a16="http://schemas.microsoft.com/office/drawing/2014/main" id="{786BA343-83DD-725E-B751-082F6D8163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278464" y="2072273"/>
            <a:ext cx="5242976" cy="29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  <p:bldP spid="6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8065-1419-4EEB-9A15-26F72C52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88280-F7F9-2A77-68AC-58BDE2D6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40" y="3798174"/>
            <a:ext cx="9143640" cy="2387160"/>
          </a:xfrm>
        </p:spPr>
        <p:txBody>
          <a:bodyPr/>
          <a:lstStyle/>
          <a:p>
            <a: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Un puente entre los modelos físicos y el aprendizaje máquinas: teorema de aproximación universal</a:t>
            </a:r>
            <a:b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</a:br>
            <a:b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</a:br>
            <a:br>
              <a:rPr lang="es-E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59078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6F07-EFDA-0D8C-FC4A-BF72A6CC2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D04AC44E-A057-A924-ADF3-BCF00AF2E03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Google Shape;174;p 1">
            <a:extLst>
              <a:ext uri="{FF2B5EF4-FFF2-40B4-BE49-F238E27FC236}">
                <a16:creationId xmlns:a16="http://schemas.microsoft.com/office/drawing/2014/main" id="{8CEE1DA2-3125-8C90-E160-7CE4D60BE78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4" name="CuadroTexto 1">
            <a:extLst>
              <a:ext uri="{FF2B5EF4-FFF2-40B4-BE49-F238E27FC236}">
                <a16:creationId xmlns:a16="http://schemas.microsoft.com/office/drawing/2014/main" id="{2E0B8E5D-9602-7C23-7AAA-DFF4210BFA73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Teorema de aproximación universal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0A94B03-7543-4DEB-C44C-D3253AC3F8BB}"/>
                  </a:ext>
                </a:extLst>
              </p:cNvPr>
              <p:cNvSpPr txBox="1"/>
              <p:nvPr/>
            </p:nvSpPr>
            <p:spPr>
              <a:xfrm>
                <a:off x="836665" y="2012525"/>
                <a:ext cx="10518669" cy="223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s-CL" sz="2400" dirty="0"/>
                  <a:t>Una </a:t>
                </a:r>
                <a:r>
                  <a:rPr lang="es-CL" sz="2400" dirty="0">
                    <a:solidFill>
                      <a:srgbClr val="FF0000"/>
                    </a:solidFill>
                  </a:rPr>
                  <a:t>red neuronal con una sola capa oculta</a:t>
                </a:r>
                <a:r>
                  <a:rPr lang="es-CL" sz="2400" dirty="0"/>
                  <a:t> y una función de activación no constante, acotada y continua </a:t>
                </a:r>
                <a14:m>
                  <m:oMath xmlns:m="http://schemas.openxmlformats.org/officeDocument/2006/math">
                    <m:r>
                      <a:rPr lang="es-C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CL" sz="2400" dirty="0"/>
                  <a:t>, puede </a:t>
                </a:r>
                <a:r>
                  <a:rPr lang="es-CL" sz="2400" dirty="0">
                    <a:solidFill>
                      <a:srgbClr val="0000FF"/>
                    </a:solidFill>
                  </a:rPr>
                  <a:t>aproximar cualquier función continua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CL" sz="2400" dirty="0">
                    <a:solidFill>
                      <a:srgbClr val="0000FF"/>
                    </a:solidFill>
                  </a:rPr>
                  <a:t> </a:t>
                </a:r>
                <a:r>
                  <a:rPr lang="es-CL" sz="2400" dirty="0"/>
                  <a:t>definida en un dominio cerrado y acotado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CL" sz="2400" dirty="0"/>
                  <a:t> con una </a:t>
                </a:r>
                <a:r>
                  <a:rPr lang="es-CL" sz="2400" b="1" dirty="0"/>
                  <a:t>precisión arbitraria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0A94B03-7543-4DEB-C44C-D3253AC3F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65" y="2012525"/>
                <a:ext cx="10518669" cy="2239844"/>
              </a:xfrm>
              <a:prstGeom prst="rect">
                <a:avLst/>
              </a:prstGeom>
              <a:blipFill>
                <a:blip r:embed="rId4"/>
                <a:stretch>
                  <a:fillRect l="-869" r="-869" b="-543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48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77C86-6F5C-D43F-00E0-1FE04A8B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00919AAE-83B1-9ABE-D875-EF16E0D7BD7E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Google Shape;174;p 1">
            <a:extLst>
              <a:ext uri="{FF2B5EF4-FFF2-40B4-BE49-F238E27FC236}">
                <a16:creationId xmlns:a16="http://schemas.microsoft.com/office/drawing/2014/main" id="{F14BAAEC-4FE2-525A-ED2F-F837C484469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4" name="CuadroTexto 1">
            <a:extLst>
              <a:ext uri="{FF2B5EF4-FFF2-40B4-BE49-F238E27FC236}">
                <a16:creationId xmlns:a16="http://schemas.microsoft.com/office/drawing/2014/main" id="{F0E7C9FE-17CC-E7EC-ADF3-34826E506069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Teorema de aproximación universal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3E3B226-A870-D1F9-6215-FD05543BF30A}"/>
                  </a:ext>
                </a:extLst>
              </p:cNvPr>
              <p:cNvSpPr txBox="1"/>
              <p:nvPr/>
            </p:nvSpPr>
            <p:spPr>
              <a:xfrm>
                <a:off x="641412" y="2080170"/>
                <a:ext cx="11098362" cy="25677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CL" sz="2200" dirty="0"/>
                  <a:t>Para cualquier función continua </a:t>
                </a:r>
                <a14:m>
                  <m:oMath xmlns:m="http://schemas.openxmlformats.org/officeDocument/2006/math">
                    <m:r>
                      <a:rPr lang="es-CL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C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s-C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C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L" sz="2200" dirty="0"/>
                  <a:t> y </a:t>
                </a:r>
                <a14:m>
                  <m:oMath xmlns:m="http://schemas.openxmlformats.org/officeDocument/2006/math">
                    <m:r>
                      <a:rPr lang="es-CL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s-C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s-CL" sz="2200" dirty="0"/>
                  <a:t>, existe una red neuronal de la forma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2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s-CL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L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CL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CL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CL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CL" sz="2200" dirty="0"/>
              </a:p>
              <a:p>
                <a:pPr>
                  <a:lnSpc>
                    <a:spcPct val="150000"/>
                  </a:lnSpc>
                </a:pPr>
                <a:r>
                  <a:rPr lang="es-CL" sz="2200" dirty="0"/>
                  <a:t>Con parámetros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CL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L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L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L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CL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L" sz="2200" dirty="0"/>
                  <a:t> y un número de neuronas </a:t>
                </a:r>
                <a14:m>
                  <m:oMath xmlns:m="http://schemas.openxmlformats.org/officeDocument/2006/math">
                    <m:r>
                      <a:rPr lang="es-CL" sz="2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CL" sz="2200" dirty="0"/>
                  <a:t> en la capa oculta, tal que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s-CL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CL" sz="22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3E3B226-A870-D1F9-6215-FD05543BF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12" y="2080170"/>
                <a:ext cx="11098362" cy="2567754"/>
              </a:xfrm>
              <a:prstGeom prst="rect">
                <a:avLst/>
              </a:prstGeom>
              <a:blipFill>
                <a:blip r:embed="rId4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196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B9550D-53ED-88B3-E2F4-CEE31A3779AC}"/>
              </a:ext>
            </a:extLst>
          </p:cNvPr>
          <p:cNvSpPr txBox="1"/>
          <p:nvPr/>
        </p:nvSpPr>
        <p:spPr>
          <a:xfrm>
            <a:off x="1811809" y="151303"/>
            <a:ext cx="7918937" cy="2323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da-DK" sz="24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a-DK" sz="3200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Physics informed neural networks (PINNs)</a:t>
            </a:r>
            <a:endParaRPr lang="da-DK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a-DK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 neuronales artificiales</a:t>
            </a:r>
            <a:r>
              <a:rPr lang="da-DK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informadas por la física</a:t>
            </a:r>
            <a:endParaRPr lang="es-ES" sz="24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a-DK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oogle Shape;174;p 1">
            <a:extLst>
              <a:ext uri="{FF2B5EF4-FFF2-40B4-BE49-F238E27FC236}">
                <a16:creationId xmlns:a16="http://schemas.microsoft.com/office/drawing/2014/main" id="{3324D82E-AC23-A591-E335-EE47682A6F1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10" name="Imagen 9" descr="Código QR&#10;&#10;Descripción generada automáticamente">
            <a:hlinkClick r:id="rId4"/>
            <a:extLst>
              <a:ext uri="{FF2B5EF4-FFF2-40B4-BE49-F238E27FC236}">
                <a16:creationId xmlns:a16="http://schemas.microsoft.com/office/drawing/2014/main" id="{EF80B1E3-0071-F111-0A6D-2E3455F0D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973" y="4838161"/>
            <a:ext cx="1560579" cy="15605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ADE985C-DAA7-47FE-7275-2E568857B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45" y="1835664"/>
            <a:ext cx="5072940" cy="251822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FE571B7-2D04-1557-D1C9-310155B7A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661" y="1322355"/>
            <a:ext cx="3231674" cy="126064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7AD8888-8C4E-6213-C12E-B3D8B16A6F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86" y="2852540"/>
            <a:ext cx="2869934" cy="1898030"/>
          </a:xfrm>
          <a:prstGeom prst="rect">
            <a:avLst/>
          </a:prstGeom>
        </p:spPr>
      </p:pic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DC45DE55-C792-CC5B-B11A-F89B7E2665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20" y="2852756"/>
            <a:ext cx="2848030" cy="189759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FDEE182-A3A1-3EBE-3A22-3C863194D7FB}"/>
              </a:ext>
            </a:extLst>
          </p:cNvPr>
          <p:cNvSpPr txBox="1"/>
          <p:nvPr/>
        </p:nvSpPr>
        <p:spPr>
          <a:xfrm>
            <a:off x="3377772" y="6331707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 err="1"/>
              <a:t>Raissi</a:t>
            </a:r>
            <a:r>
              <a:rPr lang="es-CL" sz="1200" dirty="0"/>
              <a:t>, 2019 (</a:t>
            </a:r>
            <a:r>
              <a:rPr lang="es-CL" sz="1200" dirty="0" err="1"/>
              <a:t>PINNs</a:t>
            </a:r>
            <a:r>
              <a:rPr lang="es-CL" sz="1200" dirty="0"/>
              <a:t>) </a:t>
            </a:r>
          </a:p>
        </p:txBody>
      </p:sp>
      <p:pic>
        <p:nvPicPr>
          <p:cNvPr id="13" name="Imagen 12" descr="Código QR&#10;&#10;Descripción generada automáticamente">
            <a:hlinkClick r:id="rId10"/>
            <a:extLst>
              <a:ext uri="{FF2B5EF4-FFF2-40B4-BE49-F238E27FC236}">
                <a16:creationId xmlns:a16="http://schemas.microsoft.com/office/drawing/2014/main" id="{848A0889-9DB6-8672-2913-A503082B2F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275" y="4835116"/>
            <a:ext cx="1563624" cy="156362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7B224CA-3143-B490-77C0-5CD5469746C3}"/>
              </a:ext>
            </a:extLst>
          </p:cNvPr>
          <p:cNvSpPr txBox="1"/>
          <p:nvPr/>
        </p:nvSpPr>
        <p:spPr>
          <a:xfrm>
            <a:off x="5117915" y="6331707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 err="1"/>
              <a:t>Karniadakis</a:t>
            </a:r>
            <a:r>
              <a:rPr lang="es-CL" sz="1200" dirty="0"/>
              <a:t>, 2021 (PIML) </a:t>
            </a:r>
          </a:p>
        </p:txBody>
      </p:sp>
      <p:pic>
        <p:nvPicPr>
          <p:cNvPr id="16" name="Imagen 15" descr="Código QR&#10;&#10;Descripción generada automáticamente">
            <a:hlinkClick r:id="rId12"/>
            <a:extLst>
              <a:ext uri="{FF2B5EF4-FFF2-40B4-BE49-F238E27FC236}">
                <a16:creationId xmlns:a16="http://schemas.microsoft.com/office/drawing/2014/main" id="{3E940E26-3807-BFEB-E877-B6F34B5E3DC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22" y="4835116"/>
            <a:ext cx="1563624" cy="156362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67B4D3E-FD62-91E7-787A-66F63CC6F684}"/>
              </a:ext>
            </a:extLst>
          </p:cNvPr>
          <p:cNvSpPr txBox="1"/>
          <p:nvPr/>
        </p:nvSpPr>
        <p:spPr>
          <a:xfrm>
            <a:off x="7350769" y="6331706"/>
            <a:ext cx="1153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 err="1"/>
              <a:t>Expert’s</a:t>
            </a:r>
            <a:r>
              <a:rPr lang="es-CL" sz="1200" dirty="0"/>
              <a:t> guide</a:t>
            </a:r>
          </a:p>
        </p:txBody>
      </p:sp>
      <p:pic>
        <p:nvPicPr>
          <p:cNvPr id="6" name="Picture 5" descr="A qr code on a white background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1C4C13C1-5CD6-B1DC-FB9A-DE697DB8DD6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34" y="4835116"/>
            <a:ext cx="1563624" cy="1563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7B4FDC-E80B-3DFE-A5BC-D736A1B66CA4}"/>
              </a:ext>
            </a:extLst>
          </p:cNvPr>
          <p:cNvSpPr txBox="1"/>
          <p:nvPr/>
        </p:nvSpPr>
        <p:spPr>
          <a:xfrm>
            <a:off x="8845718" y="6331706"/>
            <a:ext cx="16175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200" dirty="0"/>
              <a:t>Ben Moseley</a:t>
            </a:r>
            <a:endParaRPr lang="en-US" sz="1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C6F75-E801-94C4-383B-C5F158EA2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77A52833-8FF7-E999-1A24-75549FF04583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Google Shape;174;p 1">
            <a:extLst>
              <a:ext uri="{FF2B5EF4-FFF2-40B4-BE49-F238E27FC236}">
                <a16:creationId xmlns:a16="http://schemas.microsoft.com/office/drawing/2014/main" id="{1FDC9505-7B1B-D91B-C12A-28EF0CEF960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36EEF3F-24CC-3FA6-6BDF-EDD3C2246C6F}"/>
              </a:ext>
            </a:extLst>
          </p:cNvPr>
          <p:cNvSpPr txBox="1"/>
          <p:nvPr/>
        </p:nvSpPr>
        <p:spPr>
          <a:xfrm>
            <a:off x="1811809" y="151303"/>
            <a:ext cx="7918937" cy="2323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da-DK" sz="24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a-DK" sz="3200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Physics informed neural networks (PINNs)</a:t>
            </a:r>
            <a:endParaRPr lang="da-DK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a-DK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 neuronales artificiales</a:t>
            </a:r>
            <a:r>
              <a:rPr lang="da-DK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informadas por la física</a:t>
            </a:r>
            <a:endParaRPr lang="es-ES" sz="24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a-DK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13F6E-461E-CCB0-7EF6-C0B5A0EC4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141" y="1888434"/>
            <a:ext cx="8823806" cy="3677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1F43DF-CECD-BB62-59D7-C1681987924A}"/>
              </a:ext>
            </a:extLst>
          </p:cNvPr>
          <p:cNvSpPr/>
          <p:nvPr/>
        </p:nvSpPr>
        <p:spPr>
          <a:xfrm>
            <a:off x="8606884" y="2574190"/>
            <a:ext cx="1375016" cy="138286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260EEB7-849C-EE24-69A8-99FBA8894B33}"/>
              </a:ext>
            </a:extLst>
          </p:cNvPr>
          <p:cNvSpPr/>
          <p:nvPr/>
        </p:nvSpPr>
        <p:spPr>
          <a:xfrm rot="3136226">
            <a:off x="8048445" y="1594903"/>
            <a:ext cx="1335224" cy="484632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08774E-1213-B1C3-5939-5F600D80D8A4}"/>
              </a:ext>
            </a:extLst>
          </p:cNvPr>
          <p:cNvSpPr/>
          <p:nvPr/>
        </p:nvSpPr>
        <p:spPr>
          <a:xfrm>
            <a:off x="891251" y="1888434"/>
            <a:ext cx="7558268" cy="3677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F2D94F3-2B6E-C7A9-75DE-1118F16BE381}"/>
              </a:ext>
            </a:extLst>
          </p:cNvPr>
          <p:cNvSpPr/>
          <p:nvPr/>
        </p:nvSpPr>
        <p:spPr>
          <a:xfrm rot="6297230">
            <a:off x="3798817" y="1323475"/>
            <a:ext cx="783140" cy="38036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00FD01-F2E9-4EFC-256C-0492160D8B3C}"/>
              </a:ext>
            </a:extLst>
          </p:cNvPr>
          <p:cNvSpPr txBox="1"/>
          <p:nvPr/>
        </p:nvSpPr>
        <p:spPr>
          <a:xfrm>
            <a:off x="10010947" y="3111436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/>
              <a:t>¡Supervisado!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971C33-8069-0AB8-B6AA-4B94C5670A5E}"/>
              </a:ext>
            </a:extLst>
          </p:cNvPr>
          <p:cNvSpPr txBox="1"/>
          <p:nvPr/>
        </p:nvSpPr>
        <p:spPr>
          <a:xfrm>
            <a:off x="8887217" y="4919583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Ingrediente final:</a:t>
            </a:r>
          </a:p>
          <a:p>
            <a:r>
              <a:rPr lang="es-CL" dirty="0"/>
              <a:t>Diferenciación automática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00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CAF82-D65C-C4E6-9593-196A12E95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40905C68-DAD6-F8F4-DF87-D0374D2287F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29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BDA9A12-0B46-29B5-CA0F-2E78839F06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9" y="1230594"/>
            <a:ext cx="10413690" cy="5278224"/>
          </a:xfrm>
          <a:prstGeom prst="rect">
            <a:avLst/>
          </a:prstGeom>
        </p:spPr>
      </p:pic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7CDF2130-83E3-36FF-6491-DF951A114F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3" name="CuadroTexto 1">
            <a:extLst>
              <a:ext uri="{FF2B5EF4-FFF2-40B4-BE49-F238E27FC236}">
                <a16:creationId xmlns:a16="http://schemas.microsoft.com/office/drawing/2014/main" id="{63F193B9-1E76-866A-4AE7-1FFB4F671B1C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PINNs</a:t>
            </a: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: esquema 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B97277B-264D-A9C4-509D-BFEBC4A9A5EA}"/>
                  </a:ext>
                </a:extLst>
              </p:cNvPr>
              <p:cNvSpPr txBox="1"/>
              <p:nvPr/>
            </p:nvSpPr>
            <p:spPr>
              <a:xfrm>
                <a:off x="7688810" y="192912"/>
                <a:ext cx="3834511" cy="1817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sub>
                      </m:sSub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s-CL" sz="1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𝑃𝐷𝐸</m:t>
                          </m:r>
                        </m:sub>
                      </m:sSub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1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</m:d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CL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p>
                            <m:sSupPr>
                              <m:ctrlPr>
                                <a:rPr lang="es-CL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CL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acc>
                                <m:accPr>
                                  <m:chr m:val="̂"/>
                                  <m:ctrlPr>
                                    <a:rPr lang="es-CL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s-CL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CL" sz="1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s-CL" sz="1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s-CL" sz="14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s-CL" sz="1400" b="1" i="1" smtClea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s-CL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L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d>
                        <m:dPr>
                          <m:ctrlPr>
                            <a:rPr lang="es-C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CL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s-CL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CL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CL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s-CL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s-CL" sz="14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acc>
                                <m:accPr>
                                  <m:chr m:val="̂"/>
                                  <m:ctrlPr>
                                    <a:rPr lang="es-CL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L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s-CL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CL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CL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CL" sz="1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p>
                                  </m:sSubSup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CL" sz="14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CL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s-CL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s-CL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CL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L" sz="14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AB97277B-264D-A9C4-509D-BFEBC4A9A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810" y="192912"/>
                <a:ext cx="3834511" cy="1817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56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054B-AD4A-8E42-D7D9-851B1C6F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5BCF3A41-7810-DA91-18D0-B1DF491864CB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>
            <a:extLst>
              <a:ext uri="{FF2B5EF4-FFF2-40B4-BE49-F238E27FC236}">
                <a16:creationId xmlns:a16="http://schemas.microsoft.com/office/drawing/2014/main" id="{25EA27DF-08DC-561D-3834-A8927744E4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3AC3213-5599-B4A8-95D2-20358A3AB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33" y="446032"/>
            <a:ext cx="6377806" cy="5084259"/>
          </a:xfrm>
          <a:prstGeom prst="rect">
            <a:avLst/>
          </a:prstGeom>
        </p:spPr>
      </p:pic>
      <p:pic>
        <p:nvPicPr>
          <p:cNvPr id="6" name="Imagen 5" descr="Código QR&#10;&#10;Descripción generada automáticamente">
            <a:hlinkClick r:id="rId5"/>
            <a:extLst>
              <a:ext uri="{FF2B5EF4-FFF2-40B4-BE49-F238E27FC236}">
                <a16:creationId xmlns:a16="http://schemas.microsoft.com/office/drawing/2014/main" id="{9C5C9A6C-205A-A958-E552-AF5C00C49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12" y="1399414"/>
            <a:ext cx="2593238" cy="259323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93F254F-2C94-377D-6890-E39579C0F13B}"/>
              </a:ext>
            </a:extLst>
          </p:cNvPr>
          <p:cNvSpPr txBox="1"/>
          <p:nvPr/>
        </p:nvSpPr>
        <p:spPr>
          <a:xfrm>
            <a:off x="7869071" y="4346811"/>
            <a:ext cx="35909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/>
              <a:t>Taller teórico: 1.5 horas</a:t>
            </a:r>
          </a:p>
          <a:p>
            <a:r>
              <a:rPr lang="es-ES" sz="2400" dirty="0"/>
              <a:t>Taller práctico: 2 horas</a:t>
            </a:r>
          </a:p>
        </p:txBody>
      </p:sp>
    </p:spTree>
    <p:extLst>
      <p:ext uri="{BB962C8B-B14F-4D97-AF65-F5344CB8AC3E}">
        <p14:creationId xmlns:p14="http://schemas.microsoft.com/office/powerpoint/2010/main" val="3880612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3A6EC163-9C4F-AC3B-D854-5110B8598F78}"/>
              </a:ext>
            </a:extLst>
          </p:cNvPr>
          <p:cNvSpPr txBox="1"/>
          <p:nvPr/>
        </p:nvSpPr>
        <p:spPr>
          <a:xfrm>
            <a:off x="5306905" y="3429000"/>
            <a:ext cx="1578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/>
              <a:t>¡Trivia!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6470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3D43-A3AD-60A6-3DA9-38A17B7E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D45A-87B7-C58E-FB22-376F2E65E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40" y="3798174"/>
            <a:ext cx="9143640" cy="2387160"/>
          </a:xfrm>
        </p:spPr>
        <p:txBody>
          <a:bodyPr/>
          <a:lstStyle/>
          <a:p>
            <a:r>
              <a:rPr lang="es-ES" b="1" spc="-1" dirty="0">
                <a:solidFill>
                  <a:srgbClr val="202055"/>
                </a:solidFill>
                <a:latin typeface="Arial"/>
                <a:ea typeface="Calibri"/>
                <a:cs typeface="Arial"/>
              </a:rPr>
              <a:t>Pros y contras</a:t>
            </a:r>
            <a:br>
              <a:rPr lang="es-ES" b="1" spc="-1" dirty="0">
                <a:latin typeface="+mn-lt"/>
                <a:ea typeface="+mn-lt"/>
                <a:cs typeface="+mn-lt"/>
              </a:rPr>
            </a:br>
            <a:br>
              <a:rPr lang="es-ES" b="1" spc="-1" dirty="0">
                <a:latin typeface="+mn-lt"/>
                <a:ea typeface="+mn-lt"/>
                <a:cs typeface="+mn-lt"/>
              </a:rPr>
            </a:br>
            <a:br>
              <a:rPr lang="es-ES" dirty="0">
                <a:latin typeface="Calibri"/>
                <a:ea typeface="Calibri"/>
                <a:cs typeface="Calibri"/>
              </a:rPr>
            </a:br>
            <a:endParaRPr lang="es-CL">
              <a:latin typeface="Aria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1938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D459CF-28E4-5125-DFBD-67BD4C14D4E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60720" y="699988"/>
            <a:ext cx="5354280" cy="522784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400"/>
              </a:spcAft>
            </a:pPr>
            <a:r>
              <a:rPr lang="es-ES" dirty="0"/>
              <a:t>Pros</a:t>
            </a:r>
          </a:p>
          <a:p>
            <a:pPr marL="914400" lvl="1" indent="-457200">
              <a:lnSpc>
                <a:spcPct val="120000"/>
              </a:lnSpc>
              <a:spcAft>
                <a:spcPts val="400"/>
              </a:spcAft>
              <a:buAutoNum type="arabicPeriod"/>
            </a:pPr>
            <a:r>
              <a:rPr lang="es-ES" dirty="0">
                <a:ea typeface="+mn-lt"/>
                <a:cs typeface="+mn-lt"/>
              </a:rPr>
              <a:t>Sin malla (pero si sus nodos)</a:t>
            </a:r>
          </a:p>
          <a:p>
            <a:pPr marL="914400" lvl="1" indent="-457200">
              <a:lnSpc>
                <a:spcPct val="120000"/>
              </a:lnSpc>
              <a:spcAft>
                <a:spcPts val="400"/>
              </a:spcAft>
              <a:buAutoNum type="arabicPeriod"/>
            </a:pPr>
            <a:r>
              <a:rPr lang="es-ES" dirty="0">
                <a:cs typeface="Arial"/>
              </a:rPr>
              <a:t>Funcionan bien en formulaciones mixtas (o acopladas)</a:t>
            </a:r>
          </a:p>
          <a:p>
            <a:pPr marL="914400" lvl="1" indent="-457200">
              <a:lnSpc>
                <a:spcPct val="120000"/>
              </a:lnSpc>
              <a:spcAft>
                <a:spcPts val="400"/>
              </a:spcAft>
              <a:buAutoNum type="arabicPeriod"/>
            </a:pPr>
            <a:r>
              <a:rPr lang="es-ES" dirty="0">
                <a:cs typeface="Arial"/>
              </a:rPr>
              <a:t>Problemas directos e inversos, "descubrimiento" de modelos físicos escondidos</a:t>
            </a:r>
          </a:p>
          <a:p>
            <a:pPr marL="914400" lvl="1" indent="-457200">
              <a:lnSpc>
                <a:spcPct val="120000"/>
              </a:lnSpc>
              <a:spcAft>
                <a:spcPts val="400"/>
              </a:spcAft>
              <a:buAutoNum type="arabicPeriod"/>
            </a:pPr>
            <a:r>
              <a:rPr lang="es-ES" dirty="0">
                <a:cs typeface="Arial"/>
              </a:rPr>
              <a:t>Funcionan bien en datos con ruidos</a:t>
            </a:r>
          </a:p>
          <a:p>
            <a:pPr marL="914400" lvl="1" indent="-457200">
              <a:lnSpc>
                <a:spcPct val="120000"/>
              </a:lnSpc>
              <a:spcAft>
                <a:spcPts val="400"/>
              </a:spcAft>
              <a:buAutoNum type="arabicPeriod"/>
            </a:pPr>
            <a:r>
              <a:rPr lang="es-ES" dirty="0">
                <a:ea typeface="+mn-lt"/>
                <a:cs typeface="+mn-lt"/>
              </a:rPr>
              <a:t>Puede eludir algunas condiciones que harían que el problema inverso esté mal planteado, como las condiciones de contorno.</a:t>
            </a:r>
            <a:endParaRPr lang="es-ES" dirty="0">
              <a:cs typeface="Arial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A4CD1B6-5ECB-EECE-7F76-970F3C3BF12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963569" y="409902"/>
            <a:ext cx="5354280" cy="522784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400"/>
              </a:spcAft>
            </a:pPr>
            <a:r>
              <a:rPr lang="es-ES" dirty="0"/>
              <a:t>Contras</a:t>
            </a:r>
          </a:p>
          <a:p>
            <a:pPr marL="914400" lvl="1" indent="-457200">
              <a:lnSpc>
                <a:spcPct val="120000"/>
              </a:lnSpc>
              <a:spcAft>
                <a:spcPts val="400"/>
              </a:spcAft>
              <a:buAutoNum type="arabicPeriod"/>
            </a:pPr>
            <a:r>
              <a:rPr lang="es-ES" dirty="0">
                <a:cs typeface="Arial"/>
              </a:rPr>
              <a:t>Lentas de entrenar.</a:t>
            </a:r>
          </a:p>
          <a:p>
            <a:pPr marL="914400" lvl="1" indent="-457200">
              <a:lnSpc>
                <a:spcPct val="120000"/>
              </a:lnSpc>
              <a:spcAft>
                <a:spcPts val="400"/>
              </a:spcAft>
              <a:buAutoNum type="arabicPeriod"/>
            </a:pPr>
            <a:r>
              <a:rPr lang="es-ES" dirty="0">
                <a:cs typeface="Arial"/>
              </a:rPr>
              <a:t>No cumple completamente las condiciones de frontera en geometrías irregulares</a:t>
            </a:r>
          </a:p>
          <a:p>
            <a:pPr marL="914400" lvl="1" indent="-457200">
              <a:lnSpc>
                <a:spcPct val="120000"/>
              </a:lnSpc>
              <a:spcAft>
                <a:spcPts val="400"/>
              </a:spcAft>
              <a:buAutoNum type="arabicPeriod"/>
            </a:pPr>
            <a:r>
              <a:rPr lang="es-ES" dirty="0">
                <a:cs typeface="Arial"/>
              </a:rPr>
              <a:t>Difíciles de sintonizar. No hay una arquitectura definida como “la mejor”</a:t>
            </a:r>
          </a:p>
          <a:p>
            <a:pPr marL="914400" lvl="1" indent="-457200">
              <a:lnSpc>
                <a:spcPct val="120000"/>
              </a:lnSpc>
              <a:spcAft>
                <a:spcPts val="400"/>
              </a:spcAft>
              <a:buAutoNum type="arabicPeriod"/>
            </a:pPr>
            <a:r>
              <a:rPr lang="es-ES" dirty="0">
                <a:cs typeface="Arial"/>
              </a:rPr>
              <a:t>En comparación con los métodos numéricos, No hay estimación del error a priori</a:t>
            </a:r>
          </a:p>
          <a:p>
            <a:pPr marL="914400" lvl="1" indent="-457200">
              <a:lnSpc>
                <a:spcPct val="120000"/>
              </a:lnSpc>
              <a:spcAft>
                <a:spcPts val="400"/>
              </a:spcAft>
              <a:buAutoNum type="arabicPeriod"/>
            </a:pPr>
            <a:r>
              <a:rPr lang="es-ES" dirty="0">
                <a:cs typeface="Arial"/>
              </a:rPr>
              <a:t>Tiene sesgos espectrales</a:t>
            </a:r>
          </a:p>
        </p:txBody>
      </p:sp>
    </p:spTree>
    <p:extLst>
      <p:ext uri="{BB962C8B-B14F-4D97-AF65-F5344CB8AC3E}">
        <p14:creationId xmlns:p14="http://schemas.microsoft.com/office/powerpoint/2010/main" val="702580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FA4CA-30F6-48B4-A987-39FC933CA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9D0BA-B019-E10C-291A-C8FE0587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40" y="3798174"/>
            <a:ext cx="9143640" cy="2387160"/>
          </a:xfrm>
        </p:spPr>
        <p:txBody>
          <a:bodyPr/>
          <a:lstStyle/>
          <a:p>
            <a:r>
              <a:rPr lang="es-ES" b="1" spc="-1" dirty="0">
                <a:solidFill>
                  <a:srgbClr val="202055"/>
                </a:solidFill>
                <a:latin typeface="Arial"/>
                <a:ea typeface="Calibri"/>
                <a:cs typeface="Arial"/>
              </a:rPr>
              <a:t>Aplicaciones</a:t>
            </a:r>
            <a:br>
              <a:rPr lang="es-ES" b="1" spc="-1" dirty="0">
                <a:latin typeface="+mn-lt"/>
                <a:ea typeface="+mn-lt"/>
                <a:cs typeface="+mn-lt"/>
              </a:rPr>
            </a:br>
            <a:br>
              <a:rPr lang="es-ES" b="1" spc="-1" dirty="0">
                <a:latin typeface="+mn-lt"/>
                <a:ea typeface="+mn-lt"/>
                <a:cs typeface="+mn-lt"/>
              </a:rPr>
            </a:br>
            <a:br>
              <a:rPr lang="es-ES" dirty="0">
                <a:latin typeface="Calibri"/>
                <a:ea typeface="Calibri"/>
                <a:cs typeface="Calibri"/>
              </a:rPr>
            </a:br>
            <a:endParaRPr lang="es-CL" dirty="0">
              <a:latin typeface="Aria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511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7EA23-7DB3-2323-ED31-FBDA728F9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1">
            <a:extLst>
              <a:ext uri="{FF2B5EF4-FFF2-40B4-BE49-F238E27FC236}">
                <a16:creationId xmlns:a16="http://schemas.microsoft.com/office/drawing/2014/main" id="{1FCFA907-302C-CD51-BAD4-42924DDB65EC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PINNs</a:t>
            </a: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para el estudio de la presión arterial pulmonar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13DCAA4-DF99-8682-86ED-A8166BFFA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85" y="1312044"/>
            <a:ext cx="10291672" cy="44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31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70B9-E0B9-B7B5-33C4-7DDE70BE4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1">
            <a:extLst>
              <a:ext uri="{FF2B5EF4-FFF2-40B4-BE49-F238E27FC236}">
                <a16:creationId xmlns:a16="http://schemas.microsoft.com/office/drawing/2014/main" id="{EA37CC1D-9D42-AC11-8385-314F39130CF9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PINNs</a:t>
            </a: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para el estudio de la presión arterial pulmonar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498EB-C8B7-6462-F55D-882A0E15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155" y="966487"/>
            <a:ext cx="6174496" cy="54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17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aorta_draw_2.png" descr="aorta_draw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81" y="1357081"/>
            <a:ext cx="4433478" cy="3979048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forward model"/>
          <p:cNvSpPr txBox="1">
            <a:spLocks noGrp="1"/>
          </p:cNvSpPr>
          <p:nvPr>
            <p:ph type="title" idx="4294967295"/>
          </p:nvPr>
        </p:nvSpPr>
        <p:spPr>
          <a:xfrm>
            <a:off x="72626" y="1836169"/>
            <a:ext cx="2915293" cy="679867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000" spc="-79"/>
            </a:lvl1pPr>
          </a:lstStyle>
          <a:p>
            <a:r>
              <a:rPr lang="es-CL" dirty="0"/>
              <a:t>Modelo </a:t>
            </a:r>
            <a:br>
              <a:rPr lang="es-CL" dirty="0"/>
            </a:br>
            <a:r>
              <a:rPr lang="es-CL" dirty="0"/>
              <a:t>Directo</a:t>
            </a:r>
            <a:endParaRPr dirty="0"/>
          </a:p>
        </p:txBody>
      </p:sp>
      <p:grpSp>
        <p:nvGrpSpPr>
          <p:cNvPr id="532" name="Group"/>
          <p:cNvGrpSpPr/>
          <p:nvPr/>
        </p:nvGrpSpPr>
        <p:grpSpPr>
          <a:xfrm>
            <a:off x="5455164" y="777687"/>
            <a:ext cx="6010057" cy="2065211"/>
            <a:chOff x="0" y="-5387"/>
            <a:chExt cx="8547635" cy="2937187"/>
          </a:xfrm>
        </p:grpSpPr>
        <p:grpSp>
          <p:nvGrpSpPr>
            <p:cNvPr id="529" name="Group"/>
            <p:cNvGrpSpPr/>
            <p:nvPr/>
          </p:nvGrpSpPr>
          <p:grpSpPr>
            <a:xfrm>
              <a:off x="3434888" y="657276"/>
              <a:ext cx="5112747" cy="1891892"/>
              <a:chOff x="0" y="0"/>
              <a:chExt cx="5112746" cy="18918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4" name="Equation"/>
                  <p:cNvSpPr txBox="1"/>
                  <p:nvPr/>
                </p:nvSpPr>
                <p:spPr>
                  <a:xfrm>
                    <a:off x="0" y="0"/>
                    <a:ext cx="3866218" cy="46818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642915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num>
                            <m:den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sty m:val="p"/>
                            </m:rP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m:rPr>
                              <m:nor/>
                            </m:rP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sty m:val="p"/>
                            </m:rP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×[0,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sz="1125" dirty="0"/>
                  </a:p>
                </p:txBody>
              </p:sp>
            </mc:Choice>
            <mc:Fallback xmlns="">
              <p:sp>
                <p:nvSpPr>
                  <p:cNvPr id="524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0"/>
                    <a:ext cx="3866218" cy="46818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73" r="-1121" b="-1481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5" name="Equation"/>
                  <p:cNvSpPr txBox="1"/>
                  <p:nvPr/>
                </p:nvSpPr>
                <p:spPr>
                  <a:xfrm>
                    <a:off x="2033321" y="529135"/>
                    <a:ext cx="1859607" cy="24622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642915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m:rPr>
                              <m:nor/>
                            </m:rP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sty m:val="p"/>
                            </m:rP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×[0,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sz="1125"/>
                  </a:p>
                </p:txBody>
              </p:sp>
            </mc:Choice>
            <mc:Fallback xmlns="">
              <p:sp>
                <p:nvSpPr>
                  <p:cNvPr id="525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3321" y="529135"/>
                    <a:ext cx="1859607" cy="246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69" r="-3271" b="-39286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6" name="Equation"/>
                  <p:cNvSpPr txBox="1"/>
                  <p:nvPr/>
                </p:nvSpPr>
                <p:spPr>
                  <a:xfrm>
                    <a:off x="1800863" y="889706"/>
                    <a:ext cx="2379316" cy="24622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642915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𝑖𝑛𝑙𝑒𝑡</m:t>
                              </m:r>
                            </m:sub>
                          </m:sSub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  <m:sSub>
                            <m:sSubPr>
                              <m:ctrlP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×[0,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sz="1125"/>
                  </a:p>
                </p:txBody>
              </p:sp>
            </mc:Choice>
            <mc:Fallback xmlns="">
              <p:sp>
                <p:nvSpPr>
                  <p:cNvPr id="526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0863" y="889706"/>
                    <a:ext cx="2379316" cy="246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30" r="-2190" b="-39286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7" name="Equation"/>
                  <p:cNvSpPr txBox="1"/>
                  <p:nvPr/>
                </p:nvSpPr>
                <p:spPr>
                  <a:xfrm>
                    <a:off x="2282627" y="1205637"/>
                    <a:ext cx="1924355" cy="24622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642915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m:rPr>
                              <m:nor/>
                            </m:rP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  <m:sSub>
                            <m:sSubPr>
                              <m:ctrlP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</m:sub>
                          </m:sSub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×[0,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sz="1125" dirty="0"/>
                  </a:p>
                </p:txBody>
              </p:sp>
            </mc:Choice>
            <mc:Fallback xmlns="">
              <p:sp>
                <p:nvSpPr>
                  <p:cNvPr id="527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2627" y="1205637"/>
                    <a:ext cx="1924355" cy="246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01" r="-2703" b="-39286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8" name="Equation"/>
                  <p:cNvSpPr txBox="1"/>
                  <p:nvPr/>
                </p:nvSpPr>
                <p:spPr>
                  <a:xfrm>
                    <a:off x="971033" y="1423614"/>
                    <a:ext cx="4141713" cy="46827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642915"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f>
                            <m:fPr>
                              <m:ctrlP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num>
                            <m:den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m:rPr>
                              <m:nor/>
                            </m:rP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on</m:t>
                          </m:r>
                          <m:sSub>
                            <m:sSubPr>
                              <m:ctrlP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sz="1125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×[0,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],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sz="1125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oMath>
                      </m:oMathPara>
                    </a14:m>
                    <a:endParaRPr sz="1125"/>
                  </a:p>
                </p:txBody>
              </p:sp>
            </mc:Choice>
            <mc:Fallback xmlns="">
              <p:sp>
                <p:nvSpPr>
                  <p:cNvPr id="528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1033" y="1423614"/>
                    <a:ext cx="4141713" cy="46827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18" r="-209" b="-1481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30" name="Navier Stokes"/>
            <p:cNvSpPr txBox="1"/>
            <p:nvPr/>
          </p:nvSpPr>
          <p:spPr>
            <a:xfrm>
              <a:off x="2981048" y="-5387"/>
              <a:ext cx="2010809" cy="47183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sz="1687"/>
                <a:t>Navier Stokes</a:t>
              </a:r>
            </a:p>
          </p:txBody>
        </p:sp>
        <p:sp>
          <p:nvSpPr>
            <p:cNvPr id="542" name="Connection Line"/>
            <p:cNvSpPr/>
            <p:nvPr/>
          </p:nvSpPr>
          <p:spPr>
            <a:xfrm>
              <a:off x="0" y="286139"/>
              <a:ext cx="2845769" cy="2645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87" y="10104"/>
                    <a:pt x="10687" y="2904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grpSp>
        <p:nvGrpSpPr>
          <p:cNvPr id="538" name="Group"/>
          <p:cNvGrpSpPr/>
          <p:nvPr/>
        </p:nvGrpSpPr>
        <p:grpSpPr>
          <a:xfrm>
            <a:off x="2222366" y="5016525"/>
            <a:ext cx="2146229" cy="1509381"/>
            <a:chOff x="0" y="-5387"/>
            <a:chExt cx="3052414" cy="21466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3" name="Equation"/>
                <p:cNvSpPr txBox="1"/>
                <p:nvPr/>
              </p:nvSpPr>
              <p:spPr>
                <a:xfrm>
                  <a:off x="586975" y="633584"/>
                  <a:ext cx="1594329" cy="2651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sz="112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sz="112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sz="1125"/>
                </a:p>
              </p:txBody>
            </p:sp>
          </mc:Choice>
          <mc:Fallback xmlns="">
            <p:sp>
              <p:nvSpPr>
                <p:cNvPr id="53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975" y="633584"/>
                  <a:ext cx="1594329" cy="265189"/>
                </a:xfrm>
                <a:prstGeom prst="rect">
                  <a:avLst/>
                </a:prstGeom>
                <a:blipFill>
                  <a:blip r:embed="rId8"/>
                  <a:stretch>
                    <a:fillRect l="-2174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4" name="Equation"/>
                <p:cNvSpPr txBox="1"/>
                <p:nvPr/>
              </p:nvSpPr>
              <p:spPr>
                <a:xfrm>
                  <a:off x="585222" y="1027441"/>
                  <a:ext cx="1277249" cy="31671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sz="112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e>
                          <m:sub>
                            <m:sSub>
                              <m:sSubPr>
                                <m:ctrlP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sz="112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sz="112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sz="112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m:oMathPara>
                  </a14:m>
                  <a:endParaRPr sz="1125"/>
                </a:p>
              </p:txBody>
            </p:sp>
          </mc:Choice>
          <mc:Fallback xmlns="">
            <p:sp>
              <p:nvSpPr>
                <p:cNvPr id="534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222" y="1027441"/>
                  <a:ext cx="1277249" cy="316714"/>
                </a:xfrm>
                <a:prstGeom prst="rect">
                  <a:avLst/>
                </a:prstGeom>
                <a:blipFill>
                  <a:blip r:embed="rId9"/>
                  <a:stretch>
                    <a:fillRect l="-4082" t="-8108" r="-1361" b="-1621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5" name="Equation"/>
                <p:cNvSpPr txBox="1"/>
                <p:nvPr/>
              </p:nvSpPr>
              <p:spPr>
                <a:xfrm>
                  <a:off x="338221" y="1613279"/>
                  <a:ext cx="1764221" cy="52800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642915"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>
                          <m:fPr>
                            <m:ctrlP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sz="112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sz="1125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r>
                          <a:rPr sz="112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sz="1125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sz="1125"/>
                </a:p>
              </p:txBody>
            </p:sp>
          </mc:Choice>
          <mc:Fallback xmlns="">
            <p:sp>
              <p:nvSpPr>
                <p:cNvPr id="53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221" y="1613279"/>
                  <a:ext cx="1764221" cy="528006"/>
                </a:xfrm>
                <a:prstGeom prst="rect">
                  <a:avLst/>
                </a:prstGeom>
                <a:blipFill>
                  <a:blip r:embed="rId10"/>
                  <a:stretch>
                    <a:fillRect l="-1970" b="-491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6" name="Windkessel"/>
            <p:cNvSpPr txBox="1"/>
            <p:nvPr/>
          </p:nvSpPr>
          <p:spPr>
            <a:xfrm>
              <a:off x="0" y="-5387"/>
              <a:ext cx="1671114" cy="47183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sz="1687"/>
                <a:t>Windkessel</a:t>
              </a:r>
            </a:p>
          </p:txBody>
        </p:sp>
        <p:sp>
          <p:nvSpPr>
            <p:cNvPr id="543" name="Connection Line"/>
            <p:cNvSpPr/>
            <p:nvPr/>
          </p:nvSpPr>
          <p:spPr>
            <a:xfrm>
              <a:off x="2080062" y="207931"/>
              <a:ext cx="972352" cy="580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55" extrusionOk="0">
                  <a:moveTo>
                    <a:pt x="0" y="19751"/>
                  </a:moveTo>
                  <a:cubicBezTo>
                    <a:pt x="6905" y="21600"/>
                    <a:pt x="14105" y="15016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929292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grpSp>
        <p:nvGrpSpPr>
          <p:cNvPr id="541" name="Group"/>
          <p:cNvGrpSpPr/>
          <p:nvPr/>
        </p:nvGrpSpPr>
        <p:grpSpPr>
          <a:xfrm>
            <a:off x="6201395" y="2688858"/>
            <a:ext cx="4703365" cy="3960996"/>
            <a:chOff x="0" y="0"/>
            <a:chExt cx="6689229" cy="5633415"/>
          </a:xfrm>
        </p:grpSpPr>
        <p:pic>
          <p:nvPicPr>
            <p:cNvPr id="539" name="meas_frontal.png" descr="meas_frontal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322" y="954990"/>
              <a:ext cx="6186908" cy="4678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0" name="measurements: phase contrast MRI"/>
            <p:cNvSpPr txBox="1"/>
            <p:nvPr/>
          </p:nvSpPr>
          <p:spPr>
            <a:xfrm>
              <a:off x="0" y="0"/>
              <a:ext cx="6636178" cy="966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>
              <a:lvl1pPr algn="l" defTabSz="1352465">
                <a:lnSpc>
                  <a:spcPct val="80000"/>
                </a:lnSpc>
                <a:defRPr sz="3120" spc="-62"/>
              </a:lvl1pPr>
            </a:lstStyle>
            <a:p>
              <a:r>
                <a:rPr lang="es-CL" sz="2194" dirty="0"/>
                <a:t>Mediciones: contraste de fase</a:t>
              </a:r>
              <a:endParaRPr sz="2194"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A71729D-9AD1-3D78-B724-570C10F18408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PINNs</a:t>
            </a: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para la estimación de parámetros de </a:t>
            </a:r>
            <a:r>
              <a:rPr lang="es-ES" sz="3200" b="1" i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Windkessel</a:t>
            </a:r>
            <a:endParaRPr lang="es-ES" sz="3200" b="1" i="1" spc="-1" dirty="0">
              <a:solidFill>
                <a:srgbClr val="202055"/>
              </a:solidFill>
              <a:latin typeface="Calibri"/>
              <a:ea typeface="+mn-lt"/>
              <a:cs typeface="+mn-lt"/>
            </a:endParaRP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ED7575C-26BD-3259-446A-24F30AD05A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35" y="3996713"/>
            <a:ext cx="1655549" cy="165554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 advAuto="0"/>
      <p:bldP spid="538" grpId="0" animBg="1" advAuto="0"/>
      <p:bldP spid="541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roup"/>
          <p:cNvGrpSpPr/>
          <p:nvPr/>
        </p:nvGrpSpPr>
        <p:grpSpPr>
          <a:xfrm>
            <a:off x="1639401" y="1419121"/>
            <a:ext cx="9144001" cy="5225145"/>
            <a:chOff x="0" y="0"/>
            <a:chExt cx="13004800" cy="7431315"/>
          </a:xfrm>
        </p:grpSpPr>
        <p:pic>
          <p:nvPicPr>
            <p:cNvPr id="545" name="pinns_architecture_diagram02.png" descr="pinns_architecture_diagram0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004800" cy="7431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6" name="Navier Stokes"/>
            <p:cNvSpPr txBox="1"/>
            <p:nvPr/>
          </p:nvSpPr>
          <p:spPr>
            <a:xfrm>
              <a:off x="3728655" y="692119"/>
              <a:ext cx="2010809" cy="47183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sz="1687" dirty="0"/>
                <a:t>Navier Stokes</a:t>
              </a:r>
            </a:p>
          </p:txBody>
        </p:sp>
        <p:sp>
          <p:nvSpPr>
            <p:cNvPr id="547" name="Windkessel"/>
            <p:cNvSpPr txBox="1"/>
            <p:nvPr/>
          </p:nvSpPr>
          <p:spPr>
            <a:xfrm>
              <a:off x="4262259" y="3659017"/>
              <a:ext cx="1671114" cy="47183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sz="1687" dirty="0" err="1"/>
                <a:t>Windkessel</a:t>
              </a:r>
              <a:endParaRPr sz="1687" dirty="0"/>
            </a:p>
          </p:txBody>
        </p:sp>
        <p:sp>
          <p:nvSpPr>
            <p:cNvPr id="548" name="mesh coordinates +…"/>
            <p:cNvSpPr txBox="1"/>
            <p:nvPr/>
          </p:nvSpPr>
          <p:spPr>
            <a:xfrm>
              <a:off x="11878" y="4166672"/>
              <a:ext cx="2788228" cy="8410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400"/>
              </a:pPr>
              <a:r>
                <a:rPr sz="1687" dirty="0"/>
                <a:t>mesh coordinates +</a:t>
              </a:r>
            </a:p>
            <a:p>
              <a:pPr>
                <a:defRPr sz="2400"/>
              </a:pPr>
              <a:r>
                <a:rPr sz="1687" dirty="0"/>
                <a:t>random times</a:t>
              </a:r>
            </a:p>
          </p:txBody>
        </p:sp>
        <p:sp>
          <p:nvSpPr>
            <p:cNvPr id="549" name="fields and parameters reconstruction"/>
            <p:cNvSpPr txBox="1"/>
            <p:nvPr/>
          </p:nvSpPr>
          <p:spPr>
            <a:xfrm>
              <a:off x="8788114" y="6342399"/>
              <a:ext cx="3980983" cy="8410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sz="1687" dirty="0"/>
                <a:t>fields and parameters reconstruction</a:t>
              </a:r>
            </a:p>
          </p:txBody>
        </p:sp>
      </p:grpSp>
      <p:sp>
        <p:nvSpPr>
          <p:cNvPr id="551" name="time continuous physics-informed neural network"/>
          <p:cNvSpPr txBox="1">
            <a:spLocks noGrp="1"/>
          </p:cNvSpPr>
          <p:nvPr>
            <p:ph type="title" idx="4294967295"/>
          </p:nvPr>
        </p:nvSpPr>
        <p:spPr>
          <a:xfrm>
            <a:off x="2015133" y="400919"/>
            <a:ext cx="8161734" cy="714376"/>
          </a:xfrm>
          <a:prstGeom prst="rect">
            <a:avLst/>
          </a:prstGeom>
        </p:spPr>
        <p:txBody>
          <a:bodyPr>
            <a:noAutofit/>
          </a:bodyPr>
          <a:lstStyle>
            <a:lvl1pPr defTabSz="1144393">
              <a:defRPr sz="3960" spc="-79"/>
            </a:lvl1pPr>
          </a:lstStyle>
          <a:p>
            <a:r>
              <a:rPr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time continuous physics-informed neural network 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aorta.mov" descr="aorta.mov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22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1307" y="61060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results"/>
          <p:cNvSpPr txBox="1">
            <a:spLocks noGrp="1"/>
          </p:cNvSpPr>
          <p:nvPr>
            <p:ph type="title" idx="4294967295"/>
          </p:nvPr>
        </p:nvSpPr>
        <p:spPr>
          <a:xfrm>
            <a:off x="2015133" y="400919"/>
            <a:ext cx="8161734" cy="714376"/>
          </a:xfrm>
          <a:prstGeom prst="rect">
            <a:avLst/>
          </a:prstGeom>
        </p:spPr>
        <p:txBody>
          <a:bodyPr>
            <a:normAutofit/>
          </a:bodyPr>
          <a:lstStyle>
            <a:lvl1pPr defTabSz="1716590">
              <a:defRPr sz="5940" spc="-118"/>
            </a:lvl1pPr>
          </a:lstStyle>
          <a:p>
            <a:r>
              <a:rPr lang="es-CL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Resultados</a:t>
            </a:r>
            <a:endParaRPr sz="3200" b="1" spc="-1" dirty="0">
              <a:solidFill>
                <a:srgbClr val="202055"/>
              </a:solidFill>
              <a:latin typeface="Calibri"/>
              <a:ea typeface="+mn-lt"/>
              <a:cs typeface="+mn-lt"/>
            </a:endParaRPr>
          </a:p>
        </p:txBody>
      </p:sp>
      <p:sp>
        <p:nvSpPr>
          <p:cNvPr id="555" name="TextBox 7"/>
          <p:cNvSpPr txBox="1"/>
          <p:nvPr/>
        </p:nvSpPr>
        <p:spPr>
          <a:xfrm>
            <a:off x="1598732" y="5601367"/>
            <a:ext cx="2702859" cy="351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914400">
              <a:defRPr sz="2400"/>
            </a:lvl1pPr>
          </a:lstStyle>
          <a:p>
            <a:r>
              <a:rPr sz="1687"/>
              <a:t>ground truth</a:t>
            </a:r>
          </a:p>
        </p:txBody>
      </p:sp>
      <p:sp>
        <p:nvSpPr>
          <p:cNvPr id="556" name="TextBox 10"/>
          <p:cNvSpPr txBox="1"/>
          <p:nvPr/>
        </p:nvSpPr>
        <p:spPr>
          <a:xfrm>
            <a:off x="4833840" y="5601367"/>
            <a:ext cx="2702858" cy="351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914400">
              <a:defRPr sz="2400"/>
            </a:lvl1pPr>
          </a:lstStyle>
          <a:p>
            <a:r>
              <a:rPr sz="1687"/>
              <a:t>PINNs</a:t>
            </a:r>
          </a:p>
        </p:txBody>
      </p:sp>
      <p:sp>
        <p:nvSpPr>
          <p:cNvPr id="557" name="TextBox 12"/>
          <p:cNvSpPr txBox="1"/>
          <p:nvPr/>
        </p:nvSpPr>
        <p:spPr>
          <a:xfrm>
            <a:off x="7883341" y="5601367"/>
            <a:ext cx="2702859" cy="351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914400">
              <a:defRPr sz="2400"/>
            </a:lvl1pPr>
          </a:lstStyle>
          <a:p>
            <a:r>
              <a:rPr sz="1687"/>
              <a:t>FEM - postprocess</a:t>
            </a:r>
          </a:p>
        </p:txBody>
      </p:sp>
      <p:pic>
        <p:nvPicPr>
          <p:cNvPr id="558" name="Picture 11" descr="Picture 11"/>
          <p:cNvPicPr>
            <a:picLocks noChangeAspect="1"/>
          </p:cNvPicPr>
          <p:nvPr/>
        </p:nvPicPr>
        <p:blipFill>
          <a:blip r:embed="rId5"/>
          <a:srcRect l="71646" t="13864" r="26885" b="51519"/>
          <a:stretch>
            <a:fillRect/>
          </a:stretch>
        </p:blipFill>
        <p:spPr>
          <a:xfrm rot="5400000">
            <a:off x="6033062" y="5362508"/>
            <a:ext cx="125770" cy="2030215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TextBox 10"/>
          <p:cNvSpPr txBox="1"/>
          <p:nvPr/>
        </p:nvSpPr>
        <p:spPr>
          <a:xfrm>
            <a:off x="4833840" y="6019780"/>
            <a:ext cx="2702858" cy="28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914400">
              <a:defRPr sz="1800"/>
            </a:lvl1pPr>
          </a:lstStyle>
          <a:p>
            <a:r>
              <a:rPr sz="1266"/>
              <a:t>velocity [cm/s]</a:t>
            </a:r>
          </a:p>
        </p:txBody>
      </p:sp>
      <p:sp>
        <p:nvSpPr>
          <p:cNvPr id="560" name="TextBox 10"/>
          <p:cNvSpPr txBox="1"/>
          <p:nvPr/>
        </p:nvSpPr>
        <p:spPr>
          <a:xfrm>
            <a:off x="5871986" y="6245150"/>
            <a:ext cx="2702859" cy="28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914400">
              <a:defRPr sz="1800"/>
            </a:lvl1pPr>
          </a:lstStyle>
          <a:p>
            <a:r>
              <a:rPr sz="1266"/>
              <a:t>250</a:t>
            </a:r>
          </a:p>
        </p:txBody>
      </p:sp>
      <p:sp>
        <p:nvSpPr>
          <p:cNvPr id="561" name="TextBox 10"/>
          <p:cNvSpPr txBox="1"/>
          <p:nvPr/>
        </p:nvSpPr>
        <p:spPr>
          <a:xfrm>
            <a:off x="3754166" y="6245150"/>
            <a:ext cx="2702859" cy="28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914400">
              <a:defRPr sz="1800"/>
            </a:lvl1pPr>
          </a:lstStyle>
          <a:p>
            <a:r>
              <a:rPr sz="1266"/>
              <a:t>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" fill="hold"/>
                                        <p:tgtEl>
                                          <p:spTgt spid="5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5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Picture 4" descr="Picture 4"/>
          <p:cNvPicPr>
            <a:picLocks noChangeAspect="1"/>
          </p:cNvPicPr>
          <p:nvPr/>
        </p:nvPicPr>
        <p:blipFill>
          <a:blip r:embed="rId2"/>
          <a:srcRect l="18572" r="18572"/>
          <a:stretch>
            <a:fillRect/>
          </a:stretch>
        </p:blipFill>
        <p:spPr>
          <a:xfrm>
            <a:off x="1858191" y="3495704"/>
            <a:ext cx="2733751" cy="2975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Picture 9" descr="Picture 9"/>
          <p:cNvPicPr>
            <a:picLocks noChangeAspect="1"/>
          </p:cNvPicPr>
          <p:nvPr/>
        </p:nvPicPr>
        <p:blipFill>
          <a:blip r:embed="rId3"/>
          <a:srcRect l="18572" r="18572"/>
          <a:stretch>
            <a:fillRect/>
          </a:stretch>
        </p:blipFill>
        <p:spPr>
          <a:xfrm>
            <a:off x="4555770" y="3487060"/>
            <a:ext cx="2733751" cy="2975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Picture 11" descr="Picture 11"/>
          <p:cNvPicPr>
            <a:picLocks noChangeAspect="1"/>
          </p:cNvPicPr>
          <p:nvPr/>
        </p:nvPicPr>
        <p:blipFill>
          <a:blip r:embed="rId4"/>
          <a:srcRect l="22276" r="18572"/>
          <a:stretch>
            <a:fillRect/>
          </a:stretch>
        </p:blipFill>
        <p:spPr>
          <a:xfrm>
            <a:off x="7301664" y="3495704"/>
            <a:ext cx="2572643" cy="2975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Picture 4" descr="Picture 4"/>
          <p:cNvPicPr>
            <a:picLocks noChangeAspect="1"/>
          </p:cNvPicPr>
          <p:nvPr/>
        </p:nvPicPr>
        <p:blipFill>
          <a:blip r:embed="rId5"/>
          <a:srcRect l="20378" r="16769"/>
          <a:stretch>
            <a:fillRect/>
          </a:stretch>
        </p:blipFill>
        <p:spPr>
          <a:xfrm>
            <a:off x="1864910" y="567796"/>
            <a:ext cx="2733751" cy="2975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Picture 9" descr="Picture 9"/>
          <p:cNvPicPr>
            <a:picLocks noChangeAspect="1"/>
          </p:cNvPicPr>
          <p:nvPr/>
        </p:nvPicPr>
        <p:blipFill>
          <a:blip r:embed="rId6"/>
          <a:srcRect l="18572" r="18572"/>
          <a:stretch>
            <a:fillRect/>
          </a:stretch>
        </p:blipFill>
        <p:spPr>
          <a:xfrm>
            <a:off x="4562490" y="550223"/>
            <a:ext cx="2733751" cy="2975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Picture 11" descr="Picture 11"/>
          <p:cNvPicPr>
            <a:picLocks noChangeAspect="1"/>
          </p:cNvPicPr>
          <p:nvPr/>
        </p:nvPicPr>
        <p:blipFill>
          <a:blip r:embed="rId7"/>
          <a:srcRect l="21353" r="18572"/>
          <a:stretch>
            <a:fillRect/>
          </a:stretch>
        </p:blipFill>
        <p:spPr>
          <a:xfrm>
            <a:off x="7268252" y="558867"/>
            <a:ext cx="2612774" cy="2975827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TextBox 7"/>
          <p:cNvSpPr txBox="1"/>
          <p:nvPr/>
        </p:nvSpPr>
        <p:spPr>
          <a:xfrm>
            <a:off x="1475226" y="6340527"/>
            <a:ext cx="2702859" cy="351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914400">
              <a:defRPr sz="2400"/>
            </a:lvl1pPr>
          </a:lstStyle>
          <a:p>
            <a:r>
              <a:rPr sz="1687" dirty="0"/>
              <a:t>ground truth</a:t>
            </a:r>
          </a:p>
        </p:txBody>
      </p:sp>
      <p:sp>
        <p:nvSpPr>
          <p:cNvPr id="570" name="TextBox 10"/>
          <p:cNvSpPr txBox="1"/>
          <p:nvPr/>
        </p:nvSpPr>
        <p:spPr>
          <a:xfrm>
            <a:off x="4710333" y="6340527"/>
            <a:ext cx="2702859" cy="351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914400">
              <a:defRPr sz="2400"/>
            </a:lvl1pPr>
          </a:lstStyle>
          <a:p>
            <a:r>
              <a:rPr sz="1687"/>
              <a:t>PINNs</a:t>
            </a:r>
          </a:p>
        </p:txBody>
      </p:sp>
      <p:sp>
        <p:nvSpPr>
          <p:cNvPr id="571" name="TextBox 12"/>
          <p:cNvSpPr txBox="1"/>
          <p:nvPr/>
        </p:nvSpPr>
        <p:spPr>
          <a:xfrm>
            <a:off x="7485204" y="6340527"/>
            <a:ext cx="2702859" cy="351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914400">
              <a:defRPr sz="2400"/>
            </a:lvl1pPr>
          </a:lstStyle>
          <a:p>
            <a:r>
              <a:rPr sz="1687"/>
              <a:t>FEM - postprocess</a:t>
            </a:r>
          </a:p>
        </p:txBody>
      </p:sp>
      <p:sp>
        <p:nvSpPr>
          <p:cNvPr id="573" name="TextBox 7"/>
          <p:cNvSpPr txBox="1"/>
          <p:nvPr/>
        </p:nvSpPr>
        <p:spPr>
          <a:xfrm rot="16200000">
            <a:off x="412163" y="1680475"/>
            <a:ext cx="2702859" cy="351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914400">
              <a:defRPr sz="2400"/>
            </a:lvl1pPr>
          </a:lstStyle>
          <a:p>
            <a:r>
              <a:rPr sz="1687"/>
              <a:t>systole</a:t>
            </a:r>
          </a:p>
        </p:txBody>
      </p:sp>
      <p:sp>
        <p:nvSpPr>
          <p:cNvPr id="574" name="TextBox 7"/>
          <p:cNvSpPr txBox="1"/>
          <p:nvPr/>
        </p:nvSpPr>
        <p:spPr>
          <a:xfrm rot="16200000">
            <a:off x="412163" y="4670338"/>
            <a:ext cx="2702859" cy="351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146" rIns="32146">
            <a:spAutoFit/>
          </a:bodyPr>
          <a:lstStyle>
            <a:lvl1pPr defTabSz="914400">
              <a:defRPr sz="2400"/>
            </a:lvl1pPr>
          </a:lstStyle>
          <a:p>
            <a:r>
              <a:rPr sz="1687"/>
              <a:t>diastole</a:t>
            </a:r>
          </a:p>
        </p:txBody>
      </p:sp>
      <p:sp>
        <p:nvSpPr>
          <p:cNvPr id="2" name="results">
            <a:extLst>
              <a:ext uri="{FF2B5EF4-FFF2-40B4-BE49-F238E27FC236}">
                <a16:creationId xmlns:a16="http://schemas.microsoft.com/office/drawing/2014/main" id="{6BF8954A-09A1-2B92-3874-587CFE6AD0C7}"/>
              </a:ext>
            </a:extLst>
          </p:cNvPr>
          <p:cNvSpPr txBox="1">
            <a:spLocks/>
          </p:cNvSpPr>
          <p:nvPr/>
        </p:nvSpPr>
        <p:spPr>
          <a:xfrm>
            <a:off x="842882" y="76445"/>
            <a:ext cx="8161734" cy="714376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l" defTabSz="17165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40" kern="1200" spc="-118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Resultados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B2B63-A42C-8DD3-F10F-291776BF2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D46E0DAD-C856-2693-0240-96369600389B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A8E8D78A-2608-6199-68F7-D61B81934F9D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Contenido del taller</a:t>
            </a:r>
          </a:p>
        </p:txBody>
      </p:sp>
      <p:pic>
        <p:nvPicPr>
          <p:cNvPr id="7" name="Google Shape;174;p 1">
            <a:extLst>
              <a:ext uri="{FF2B5EF4-FFF2-40B4-BE49-F238E27FC236}">
                <a16:creationId xmlns:a16="http://schemas.microsoft.com/office/drawing/2014/main" id="{B188F61C-C7A3-428C-2D56-DFABDFA7DDB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4CF1CC1-A9EA-FE2E-4BA3-647982BBF073}"/>
              </a:ext>
            </a:extLst>
          </p:cNvPr>
          <p:cNvSpPr txBox="1"/>
          <p:nvPr/>
        </p:nvSpPr>
        <p:spPr>
          <a:xfrm>
            <a:off x="665030" y="777687"/>
            <a:ext cx="9316870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Motivación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Aprendizaje de máquinas: </a:t>
            </a:r>
            <a:r>
              <a:rPr lang="es-ES" sz="2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s-ES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" sz="28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Modelos físicos: problemas directos e inversos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puente entre los modelos físicos y el aprendizaje máquinas: teorema de aproximación universal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 neuronales informadas por la física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/>
                <a:ea typeface="Calibri"/>
                <a:cs typeface="Calibri"/>
              </a:rPr>
              <a:t>Pros y contras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Aplicaciones</a:t>
            </a:r>
          </a:p>
          <a:p>
            <a:pPr marL="514350" indent="-514350">
              <a:buFont typeface="+mj-lt"/>
              <a:buAutoNum type="arabicPeriod"/>
            </a:pPr>
            <a:endParaRPr lang="es-E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s-E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38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AllParameterPlots.png" descr="AllParameterPlo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30" y="1645821"/>
            <a:ext cx="7946668" cy="3732599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parameter estimation"/>
          <p:cNvSpPr txBox="1">
            <a:spLocks noGrp="1"/>
          </p:cNvSpPr>
          <p:nvPr>
            <p:ph type="title" idx="4294967295"/>
          </p:nvPr>
        </p:nvSpPr>
        <p:spPr>
          <a:xfrm>
            <a:off x="1878697" y="434140"/>
            <a:ext cx="8161735" cy="714376"/>
          </a:xfrm>
          <a:prstGeom prst="rect">
            <a:avLst/>
          </a:prstGeom>
        </p:spPr>
        <p:txBody>
          <a:bodyPr>
            <a:normAutofit/>
          </a:bodyPr>
          <a:lstStyle>
            <a:lvl1pPr defTabSz="1716590">
              <a:defRPr sz="5940" spc="-118"/>
            </a:lvl1pPr>
          </a:lstStyle>
          <a:p>
            <a:r>
              <a:rPr lang="es-CL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Estimación de parámetros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AE694-205F-C7BB-03B3-D47A040C0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BC6F8-E4E8-0149-7FAD-4B0EEAF7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40" y="3798174"/>
            <a:ext cx="9143640" cy="2387160"/>
          </a:xfrm>
        </p:spPr>
        <p:txBody>
          <a:bodyPr/>
          <a:lstStyle/>
          <a:p>
            <a:r>
              <a:rPr lang="es-ES" b="1" spc="-1" dirty="0">
                <a:solidFill>
                  <a:srgbClr val="202055"/>
                </a:solidFill>
                <a:latin typeface="Arial"/>
                <a:ea typeface="Calibri"/>
                <a:cs typeface="Arial"/>
              </a:rPr>
              <a:t>Conclusiones</a:t>
            </a:r>
            <a:br>
              <a:rPr lang="es-ES" b="1" spc="-1" dirty="0">
                <a:latin typeface="+mn-lt"/>
                <a:ea typeface="+mn-lt"/>
                <a:cs typeface="+mn-lt"/>
              </a:rPr>
            </a:br>
            <a:br>
              <a:rPr lang="es-ES" b="1" spc="-1" dirty="0">
                <a:latin typeface="+mn-lt"/>
                <a:ea typeface="+mn-lt"/>
                <a:cs typeface="+mn-lt"/>
              </a:rPr>
            </a:br>
            <a:br>
              <a:rPr lang="es-ES" dirty="0">
                <a:latin typeface="Calibri"/>
                <a:ea typeface="Calibri"/>
                <a:cs typeface="Calibri"/>
              </a:rPr>
            </a:br>
            <a:endParaRPr lang="es-CL" dirty="0">
              <a:latin typeface="Aria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338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C2B2C-73CF-AC4D-C01D-A62C72B14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13AFB6-71C9-BE1C-9B6B-E4D7E61F2209}"/>
              </a:ext>
            </a:extLst>
          </p:cNvPr>
          <p:cNvSpPr txBox="1"/>
          <p:nvPr/>
        </p:nvSpPr>
        <p:spPr>
          <a:xfrm>
            <a:off x="882569" y="840884"/>
            <a:ext cx="10136529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Las </a:t>
            </a:r>
            <a:r>
              <a:rPr lang="es-ES" sz="2000" dirty="0" err="1"/>
              <a:t>PINNs</a:t>
            </a:r>
            <a:r>
              <a:rPr lang="es-ES" sz="2000" dirty="0"/>
              <a:t> ofrecen una metodología innovadora que combina modelos físicos y aprendizaje automático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Las </a:t>
            </a:r>
            <a:r>
              <a:rPr lang="es-ES" sz="2000" dirty="0" err="1"/>
              <a:t>PINNs</a:t>
            </a:r>
            <a:r>
              <a:rPr lang="es-ES" sz="2000" dirty="0"/>
              <a:t> son particularmente útiles para abordar problemas inversos, </a:t>
            </a:r>
            <a:r>
              <a:rPr lang="es-ES" sz="2000" dirty="0" err="1"/>
              <a:t>multifísicos</a:t>
            </a:r>
            <a:r>
              <a:rPr lang="es-ES" sz="2000" dirty="0"/>
              <a:t> “incompletos”, y con datos ruidosos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“Unas por otras”: eludir algunas restricciones, como las condiciones de frontera, para obtener soluciones aproximadas de problemas inversos mal planteados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No existe una única arquitectura óptima para las </a:t>
            </a:r>
            <a:r>
              <a:rPr lang="es-ES" sz="2000" dirty="0" err="1"/>
              <a:t>PINNs</a:t>
            </a:r>
            <a:r>
              <a:rPr lang="es-ES" sz="2000" dirty="0"/>
              <a:t>, lo que requiere experimentación y ajustes específicos para cada problema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E001EB8D-5085-FB64-EFB4-F8D3BC521BDE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Conclusiones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177E7-BE20-DAEB-2EC6-11704984C647}"/>
              </a:ext>
            </a:extLst>
          </p:cNvPr>
          <p:cNvSpPr txBox="1"/>
          <p:nvPr/>
        </p:nvSpPr>
        <p:spPr>
          <a:xfrm>
            <a:off x="3240912" y="5262030"/>
            <a:ext cx="589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b="1" dirty="0"/>
              <a:t>¡Hay muchísimo por hacer y descubrir!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380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6E59FB-A9C7-8F5F-C77E-E0F79FEBADC9}"/>
              </a:ext>
            </a:extLst>
          </p:cNvPr>
          <p:cNvSpPr txBox="1"/>
          <p:nvPr/>
        </p:nvSpPr>
        <p:spPr>
          <a:xfrm>
            <a:off x="611806" y="1273216"/>
            <a:ext cx="54841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800" dirty="0"/>
              <a:t>¡Muchas gracias por su atención!</a:t>
            </a:r>
          </a:p>
          <a:p>
            <a:pPr algn="ctr"/>
            <a:r>
              <a:rPr lang="en-US" sz="2800" dirty="0"/>
              <a:t>David Ortiz-Puerta</a:t>
            </a:r>
          </a:p>
          <a:p>
            <a:pPr algn="ctr"/>
            <a:r>
              <a:rPr lang="en-US" sz="2800" dirty="0">
                <a:hlinkClick r:id="rId2"/>
              </a:rPr>
              <a:t>david.ortiz.puerta@gmail.com</a:t>
            </a:r>
            <a:endParaRPr lang="en-US" sz="2800" dirty="0"/>
          </a:p>
          <a:p>
            <a:pPr algn="ctr"/>
            <a:r>
              <a:rPr lang="en-US" sz="2800" dirty="0"/>
              <a:t>david.ortiz@uv.cl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B9F8C-B152-C20A-956D-172B1CBC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448" y="1385398"/>
            <a:ext cx="4853746" cy="4253694"/>
          </a:xfrm>
          <a:prstGeom prst="rect">
            <a:avLst/>
          </a:prstGeom>
        </p:spPr>
      </p:pic>
      <p:pic>
        <p:nvPicPr>
          <p:cNvPr id="5" name="Imagen 2" descr="Código QR&#10;&#10;Descripción generada automáticamente">
            <a:hlinkClick r:id="rId4"/>
            <a:extLst>
              <a:ext uri="{FF2B5EF4-FFF2-40B4-BE49-F238E27FC236}">
                <a16:creationId xmlns:a16="http://schemas.microsoft.com/office/drawing/2014/main" id="{AFEA70C0-8E33-2BEB-0441-C0D7FF8AA5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20" y="3278462"/>
            <a:ext cx="1895422" cy="18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5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6DB2-BAFA-D4FE-0B2C-08E4AEDC9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9C141C12-75EB-529C-2212-A85EE4B70ED2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0AF425E-D6C7-34AE-A8DF-CF64BEB296FA}"/>
              </a:ext>
            </a:extLst>
          </p:cNvPr>
          <p:cNvSpPr txBox="1"/>
          <p:nvPr/>
        </p:nvSpPr>
        <p:spPr>
          <a:xfrm>
            <a:off x="1860815" y="156737"/>
            <a:ext cx="7918937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da-DK" sz="24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a-DK" sz="3200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Physics informed neural networks (PINNs)</a:t>
            </a:r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oogle Shape;174;p 1">
            <a:extLst>
              <a:ext uri="{FF2B5EF4-FFF2-40B4-BE49-F238E27FC236}">
                <a16:creationId xmlns:a16="http://schemas.microsoft.com/office/drawing/2014/main" id="{0E994CF3-02F6-5214-8839-A175BF3A8A7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B07992-2DB0-3BD2-0D88-924794F0D286}"/>
              </a:ext>
            </a:extLst>
          </p:cNvPr>
          <p:cNvSpPr txBox="1"/>
          <p:nvPr/>
        </p:nvSpPr>
        <p:spPr>
          <a:xfrm>
            <a:off x="861762" y="932845"/>
            <a:ext cx="42605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 neuronales artificiales...</a:t>
            </a:r>
          </a:p>
          <a:p>
            <a:pPr algn="ctr"/>
            <a:r>
              <a:rPr lang="es-E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(Aprendizaje de máquinas)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A9640FB-6B92-5612-1A92-6B9C68C84B3F}"/>
              </a:ext>
            </a:extLst>
          </p:cNvPr>
          <p:cNvSpPr txBox="1"/>
          <p:nvPr/>
        </p:nvSpPr>
        <p:spPr>
          <a:xfrm>
            <a:off x="7211790" y="932845"/>
            <a:ext cx="35843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... informadas por la física</a:t>
            </a:r>
          </a:p>
          <a:p>
            <a:pPr algn="ctr"/>
            <a:r>
              <a:rPr lang="es-ES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(Modelos Matemáticos)</a:t>
            </a:r>
          </a:p>
          <a:p>
            <a:pPr algn="ctr"/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193739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C87F0-D9A4-1FFD-AF3D-54A06337B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74941931-0352-21E6-1FC3-F798601EA0F8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40AD680-C4BE-68ED-AE27-0DD83A8322A5}"/>
              </a:ext>
            </a:extLst>
          </p:cNvPr>
          <p:cNvSpPr txBox="1"/>
          <p:nvPr/>
        </p:nvSpPr>
        <p:spPr>
          <a:xfrm>
            <a:off x="1860815" y="156737"/>
            <a:ext cx="7918937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da-DK" sz="24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a-DK" sz="3200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Physics informed neural networks (PINNs)</a:t>
            </a:r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oogle Shape;174;p 1">
            <a:extLst>
              <a:ext uri="{FF2B5EF4-FFF2-40B4-BE49-F238E27FC236}">
                <a16:creationId xmlns:a16="http://schemas.microsoft.com/office/drawing/2014/main" id="{98A66E79-8967-D7A8-927E-8A32773807B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A28EB8B-008F-2BCF-055F-347BA3432550}"/>
              </a:ext>
            </a:extLst>
          </p:cNvPr>
          <p:cNvSpPr txBox="1"/>
          <p:nvPr/>
        </p:nvSpPr>
        <p:spPr>
          <a:xfrm>
            <a:off x="861762" y="932845"/>
            <a:ext cx="42605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 neuronales artificiales...</a:t>
            </a:r>
          </a:p>
          <a:p>
            <a:pPr algn="ctr"/>
            <a:r>
              <a:rPr lang="es-E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(Aprendizaje de máquinas)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2A3F54D-696F-ECB8-B7AD-4D0C21BF6395}"/>
              </a:ext>
            </a:extLst>
          </p:cNvPr>
          <p:cNvSpPr txBox="1"/>
          <p:nvPr/>
        </p:nvSpPr>
        <p:spPr>
          <a:xfrm>
            <a:off x="2795557" y="1735632"/>
            <a:ext cx="634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/>
              <a:t>Scopus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: “Machine </a:t>
            </a:r>
            <a:r>
              <a:rPr lang="es-ES" dirty="0" err="1"/>
              <a:t>learning</a:t>
            </a:r>
            <a:r>
              <a:rPr lang="es-ES" dirty="0"/>
              <a:t>” = </a:t>
            </a:r>
            <a:r>
              <a:rPr lang="es-CL" b="0" i="0" dirty="0">
                <a:solidFill>
                  <a:srgbClr val="323232"/>
                </a:solidFill>
                <a:effectLst/>
                <a:latin typeface="elsevier-sans"/>
              </a:rPr>
              <a:t>749,930 </a:t>
            </a:r>
            <a:r>
              <a:rPr lang="es-CL" b="0" i="0" dirty="0" err="1">
                <a:solidFill>
                  <a:srgbClr val="323232"/>
                </a:solidFill>
                <a:effectLst/>
                <a:latin typeface="elsevier-sans"/>
              </a:rPr>
              <a:t>document</a:t>
            </a:r>
            <a:r>
              <a:rPr lang="es-CL" b="0" i="0" dirty="0">
                <a:solidFill>
                  <a:srgbClr val="323232"/>
                </a:solidFill>
                <a:effectLst/>
                <a:latin typeface="elsevier-sans"/>
              </a:rPr>
              <a:t> </a:t>
            </a:r>
            <a:r>
              <a:rPr lang="es-CL" b="0" i="0" dirty="0" err="1">
                <a:solidFill>
                  <a:srgbClr val="323232"/>
                </a:solidFill>
                <a:effectLst/>
                <a:latin typeface="elsevier-sans"/>
              </a:rPr>
              <a:t>results</a:t>
            </a:r>
            <a:endParaRPr lang="es-CL" b="0" i="0" dirty="0">
              <a:solidFill>
                <a:srgbClr val="323232"/>
              </a:solidFill>
              <a:effectLst/>
              <a:latin typeface="elsevier-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D4BF15-131B-6448-7E31-8D940F5BED9F}"/>
              </a:ext>
            </a:extLst>
          </p:cNvPr>
          <p:cNvSpPr txBox="1"/>
          <p:nvPr/>
        </p:nvSpPr>
        <p:spPr>
          <a:xfrm>
            <a:off x="5708301" y="6044800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¡No siempre funciona bien en modelos físicos!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D8FA8BB-A5E0-D332-26C1-0E7AB5D3E77F}"/>
              </a:ext>
            </a:extLst>
          </p:cNvPr>
          <p:cNvSpPr txBox="1"/>
          <p:nvPr/>
        </p:nvSpPr>
        <p:spPr>
          <a:xfrm>
            <a:off x="7211790" y="932845"/>
            <a:ext cx="3584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... informadas por la física</a:t>
            </a:r>
          </a:p>
          <a:p>
            <a:pPr algn="ctr"/>
            <a:r>
              <a:rPr lang="es-E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(Modelos Matemáticos)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FAD916B-7298-38DA-5D39-B0B0FF4A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588" y="2554360"/>
            <a:ext cx="8879170" cy="341037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B5BC27E5-7A0E-DD25-F389-B71BD785E871}"/>
              </a:ext>
            </a:extLst>
          </p:cNvPr>
          <p:cNvSpPr txBox="1"/>
          <p:nvPr/>
        </p:nvSpPr>
        <p:spPr>
          <a:xfrm>
            <a:off x="2921227" y="2078829"/>
            <a:ext cx="609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dirty="0"/>
              <a:t>Documentos publicados en el 2023: 159.206</a:t>
            </a:r>
            <a:r>
              <a:rPr lang="es-ES" dirty="0"/>
              <a:t> </a:t>
            </a:r>
            <a:endParaRPr lang="es-CL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4605ECD-D44A-D24B-B23E-E211224341C4}"/>
              </a:ext>
            </a:extLst>
          </p:cNvPr>
          <p:cNvSpPr txBox="1"/>
          <p:nvPr/>
        </p:nvSpPr>
        <p:spPr>
          <a:xfrm>
            <a:off x="10154992" y="3982549"/>
            <a:ext cx="2082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/>
              <a:t>Imagen tomada del curso de </a:t>
            </a:r>
            <a:r>
              <a:rPr lang="es-CL" sz="1000" dirty="0" err="1"/>
              <a:t>PINNs</a:t>
            </a:r>
            <a:r>
              <a:rPr lang="es-CL" sz="1000" dirty="0"/>
              <a:t> del profesor </a:t>
            </a:r>
            <a:r>
              <a:rPr lang="es-CL" sz="1000" dirty="0" err="1"/>
              <a:t>Pavlos</a:t>
            </a:r>
            <a:r>
              <a:rPr lang="es-CL" sz="1000" dirty="0"/>
              <a:t> </a:t>
            </a:r>
            <a:r>
              <a:rPr lang="es-CL" sz="1000" dirty="0" err="1"/>
              <a:t>Protopapas</a:t>
            </a:r>
            <a:r>
              <a:rPr lang="es-CL" sz="1000" dirty="0"/>
              <a:t>, Harvard</a:t>
            </a:r>
          </a:p>
        </p:txBody>
      </p:sp>
    </p:spTree>
    <p:extLst>
      <p:ext uri="{BB962C8B-B14F-4D97-AF65-F5344CB8AC3E}">
        <p14:creationId xmlns:p14="http://schemas.microsoft.com/office/powerpoint/2010/main" val="2704668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2BBC2-FA1A-8446-E025-D4093264D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4658B1A9-A2D6-27BF-1203-86D5B652DB55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7953042-F8CA-4135-3386-C035FAAA05FB}"/>
              </a:ext>
            </a:extLst>
          </p:cNvPr>
          <p:cNvSpPr txBox="1"/>
          <p:nvPr/>
        </p:nvSpPr>
        <p:spPr>
          <a:xfrm>
            <a:off x="1860815" y="156737"/>
            <a:ext cx="7918937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da-DK" sz="24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a-DK" sz="3200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Physics informed neural networks (PINNs)</a:t>
            </a:r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29ABCC-2B84-BF65-87B3-0E5983D7D4BC}"/>
              </a:ext>
            </a:extLst>
          </p:cNvPr>
          <p:cNvSpPr txBox="1"/>
          <p:nvPr/>
        </p:nvSpPr>
        <p:spPr>
          <a:xfrm>
            <a:off x="861762" y="932845"/>
            <a:ext cx="42605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 neuronales artificiales...</a:t>
            </a:r>
          </a:p>
          <a:p>
            <a:pPr algn="ctr"/>
            <a:r>
              <a:rPr lang="es-ES" sz="2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(Aprendizaje de máquinas)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8B0C130-7278-485F-D374-82A8817A29BC}"/>
              </a:ext>
            </a:extLst>
          </p:cNvPr>
          <p:cNvSpPr txBox="1"/>
          <p:nvPr/>
        </p:nvSpPr>
        <p:spPr>
          <a:xfrm>
            <a:off x="7211790" y="932845"/>
            <a:ext cx="35843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a-DK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... informadas por la física</a:t>
            </a:r>
          </a:p>
          <a:p>
            <a:pPr algn="ctr"/>
            <a:r>
              <a:rPr lang="es-ES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(Modelos Matemáticos)</a:t>
            </a:r>
          </a:p>
          <a:p>
            <a:pPr algn="ctr"/>
            <a:endParaRPr lang="es-CL" sz="2400" dirty="0"/>
          </a:p>
        </p:txBody>
      </p:sp>
      <p:pic>
        <p:nvPicPr>
          <p:cNvPr id="24" name="Imagen 23" descr="Gráfico de superficie&#10;&#10;Descripción generada automáticamente">
            <a:extLst>
              <a:ext uri="{FF2B5EF4-FFF2-40B4-BE49-F238E27FC236}">
                <a16:creationId xmlns:a16="http://schemas.microsoft.com/office/drawing/2014/main" id="{B8D0139F-1D8F-B7C2-8795-71AD3BB061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551" y="3094829"/>
            <a:ext cx="2408774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D5F1E38E-885E-1106-FE3F-F2D6D8CE6279}"/>
                  </a:ext>
                </a:extLst>
              </p:cNvPr>
              <p:cNvSpPr txBox="1"/>
              <p:nvPr/>
            </p:nvSpPr>
            <p:spPr>
              <a:xfrm>
                <a:off x="6847020" y="1946861"/>
                <a:ext cx="4313873" cy="1007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s-CL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s-CL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𝑢𝑑𝑥</m:t>
                          </m:r>
                        </m:e>
                      </m:nary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s-CL">
                              <a:latin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  <m:oMath xmlns:m="http://schemas.openxmlformats.org/officeDocument/2006/math">
                      <m:func>
                        <m:func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L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s-CL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D5F1E38E-885E-1106-FE3F-F2D6D8CE6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020" y="1946861"/>
                <a:ext cx="4313873" cy="1007776"/>
              </a:xfrm>
              <a:prstGeom prst="rect">
                <a:avLst/>
              </a:prstGeom>
              <a:blipFill>
                <a:blip r:embed="rId7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F225920A-778D-B4FB-7B8C-92869901E749}"/>
              </a:ext>
            </a:extLst>
          </p:cNvPr>
          <p:cNvSpPr txBox="1"/>
          <p:nvPr/>
        </p:nvSpPr>
        <p:spPr>
          <a:xfrm>
            <a:off x="6501647" y="603894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¡Integrar mediciones puede ser desafiante!</a:t>
            </a:r>
          </a:p>
        </p:txBody>
      </p:sp>
      <p:pic>
        <p:nvPicPr>
          <p:cNvPr id="14" name="Imagen 13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1AC3E6F7-32D0-B9DB-7BBF-CEF1741A9C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28" y="1763842"/>
            <a:ext cx="1656163" cy="2103120"/>
          </a:xfrm>
          <a:prstGeom prst="rect">
            <a:avLst/>
          </a:prstGeom>
        </p:spPr>
      </p:pic>
      <p:pic>
        <p:nvPicPr>
          <p:cNvPr id="20" name="Imagen 19" descr="Texto&#10;&#10;Descripción generada automáticamente con confianza media">
            <a:extLst>
              <a:ext uri="{FF2B5EF4-FFF2-40B4-BE49-F238E27FC236}">
                <a16:creationId xmlns:a16="http://schemas.microsoft.com/office/drawing/2014/main" id="{AFA8AD85-DEB5-F900-DB46-1AB3EAB014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4" y="1763842"/>
            <a:ext cx="1656164" cy="2103120"/>
          </a:xfrm>
          <a:prstGeom prst="rect">
            <a:avLst/>
          </a:prstGeom>
        </p:spPr>
      </p:pic>
      <p:pic>
        <p:nvPicPr>
          <p:cNvPr id="23" name="Imagen 2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F11F6E3-7993-2BEB-2ED7-214EF274C7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44" y="1792527"/>
            <a:ext cx="1656163" cy="2103120"/>
          </a:xfrm>
          <a:prstGeom prst="rect">
            <a:avLst/>
          </a:prstGeom>
        </p:spPr>
      </p:pic>
      <p:graphicFrame>
        <p:nvGraphicFramePr>
          <p:cNvPr id="28" name="Objeto 27">
            <a:extLst>
              <a:ext uri="{FF2B5EF4-FFF2-40B4-BE49-F238E27FC236}">
                <a16:creationId xmlns:a16="http://schemas.microsoft.com/office/drawing/2014/main" id="{05072D1B-04CD-5D75-4085-7E7510644D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700498"/>
              </p:ext>
            </p:extLst>
          </p:nvPr>
        </p:nvGraphicFramePr>
        <p:xfrm>
          <a:off x="937429" y="3866962"/>
          <a:ext cx="4109216" cy="2739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4114564" imgH="2743200" progId="Acrobat.Document.DC">
                  <p:embed/>
                </p:oleObj>
              </mc:Choice>
              <mc:Fallback>
                <p:oleObj name="Acrobat Document" r:id="rId11" imgW="4114564" imgH="27432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37429" y="3866962"/>
                        <a:ext cx="4109216" cy="2739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compresion_test">
            <a:hlinkClick r:id="" action="ppaction://media"/>
            <a:extLst>
              <a:ext uri="{FF2B5EF4-FFF2-40B4-BE49-F238E27FC236}">
                <a16:creationId xmlns:a16="http://schemas.microsoft.com/office/drawing/2014/main" id="{057DDEDE-1EFD-3F58-90CF-A2E662C5CB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476833" y="3094829"/>
            <a:ext cx="240792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2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022D54C-737D-7A25-D43A-4BE1B8E3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13" y="1844782"/>
            <a:ext cx="4739286" cy="3923926"/>
          </a:xfrm>
          <a:prstGeom prst="rect">
            <a:avLst/>
          </a:prstGeom>
        </p:spPr>
      </p:pic>
      <p:pic>
        <p:nvPicPr>
          <p:cNvPr id="5" name="Google Shape;174;p 1">
            <a:extLst>
              <a:ext uri="{FF2B5EF4-FFF2-40B4-BE49-F238E27FC236}">
                <a16:creationId xmlns:a16="http://schemas.microsoft.com/office/drawing/2014/main" id="{82757614-4C17-43A3-C66D-E85CDA378D7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id="{D1F47FC9-134C-3DC8-D726-5BDE951AE6A9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Combinación de modelos físicos y datos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E7DABB-A3DA-1C3C-96FD-8C337750E03C}"/>
              </a:ext>
            </a:extLst>
          </p:cNvPr>
          <p:cNvSpPr txBox="1"/>
          <p:nvPr/>
        </p:nvSpPr>
        <p:spPr>
          <a:xfrm>
            <a:off x="2443397" y="1237130"/>
            <a:ext cx="7305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/>
              <a:t>¿cómo podemos sacar provecho de lo mejor de ambas áreas?</a:t>
            </a:r>
          </a:p>
        </p:txBody>
      </p:sp>
    </p:spTree>
    <p:extLst>
      <p:ext uri="{BB962C8B-B14F-4D97-AF65-F5344CB8AC3E}">
        <p14:creationId xmlns:p14="http://schemas.microsoft.com/office/powerpoint/2010/main" val="156483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687B-1D5F-F89E-F422-41BB3A0B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992D8-5D24-CE91-505D-393B7EF6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40" y="3798174"/>
            <a:ext cx="9143640" cy="2387160"/>
          </a:xfrm>
        </p:spPr>
        <p:txBody>
          <a:bodyPr/>
          <a:lstStyle/>
          <a:p>
            <a: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Aprendizaje de máquinas: </a:t>
            </a:r>
            <a:r>
              <a:rPr lang="es-ES" b="1" i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deep</a:t>
            </a:r>
            <a:r>
              <a:rPr lang="es-ES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s-ES" b="1" i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learning</a:t>
            </a:r>
            <a:b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</a:br>
            <a:br>
              <a:rPr lang="es-E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98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1327</TotalTime>
  <Words>1309</Words>
  <Application>Microsoft Office PowerPoint</Application>
  <PresentationFormat>Widescreen</PresentationFormat>
  <Paragraphs>274</Paragraphs>
  <Slides>43</Slides>
  <Notes>24</Notes>
  <HiddenSlides>0</HiddenSlides>
  <MMClips>4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Cambria Math</vt:lpstr>
      <vt:lpstr>elsevier-sans</vt:lpstr>
      <vt:lpstr>Symbol</vt:lpstr>
      <vt:lpstr>Times New Roman</vt:lpstr>
      <vt:lpstr>Wingdings</vt:lpstr>
      <vt:lpstr>Office Theme</vt:lpstr>
      <vt:lpstr>Office Theme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Aprendizaje de máquinas: deep learning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Modelos físicos: problemas directos e inversos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 puente entre los modelos físicos y el aprendizaje máquinas: teorema de aproximación universal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 y contras   </vt:lpstr>
      <vt:lpstr>PowerPoint Presentation</vt:lpstr>
      <vt:lpstr>Aplicaciones   </vt:lpstr>
      <vt:lpstr>PowerPoint Presentation</vt:lpstr>
      <vt:lpstr>PowerPoint Presentation</vt:lpstr>
      <vt:lpstr>Modelo  Directo</vt:lpstr>
      <vt:lpstr>time continuous physics-informed neural network </vt:lpstr>
      <vt:lpstr>Resultados</vt:lpstr>
      <vt:lpstr>PowerPoint Presentation</vt:lpstr>
      <vt:lpstr>Estimación de parámetros</vt:lpstr>
      <vt:lpstr>Conclusiones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Eduardo Javier Llanos Lazo</dc:creator>
  <dc:description/>
  <cp:lastModifiedBy>David Ortiz Puerta</cp:lastModifiedBy>
  <cp:revision>259</cp:revision>
  <dcterms:created xsi:type="dcterms:W3CDTF">2022-03-15T17:56:18Z</dcterms:created>
  <dcterms:modified xsi:type="dcterms:W3CDTF">2025-01-09T23:36:42Z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12</vt:i4>
  </property>
  <property fmtid="{D5CDD505-2E9C-101B-9397-08002B2CF9AE}" pid="4" name="PresentationFormat">
    <vt:lpwstr>Widescreen</vt:lpwstr>
  </property>
  <property fmtid="{D5CDD505-2E9C-101B-9397-08002B2CF9AE}" pid="5" name="Slides">
    <vt:i4>12</vt:i4>
  </property>
</Properties>
</file>